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43"/>
  </p:notesMasterIdLst>
  <p:sldIdLst>
    <p:sldId id="263" r:id="rId6"/>
    <p:sldId id="1064" r:id="rId7"/>
    <p:sldId id="273" r:id="rId8"/>
    <p:sldId id="1077" r:id="rId9"/>
    <p:sldId id="1088" r:id="rId10"/>
    <p:sldId id="987" r:id="rId11"/>
    <p:sldId id="1042" r:id="rId12"/>
    <p:sldId id="1035" r:id="rId13"/>
    <p:sldId id="1016" r:id="rId14"/>
    <p:sldId id="1023" r:id="rId15"/>
    <p:sldId id="1094" r:id="rId16"/>
    <p:sldId id="1095" r:id="rId17"/>
    <p:sldId id="1096" r:id="rId18"/>
    <p:sldId id="1097" r:id="rId19"/>
    <p:sldId id="1098" r:id="rId20"/>
    <p:sldId id="1065" r:id="rId21"/>
    <p:sldId id="1090" r:id="rId22"/>
    <p:sldId id="1089" r:id="rId23"/>
    <p:sldId id="1091" r:id="rId24"/>
    <p:sldId id="1081" r:id="rId25"/>
    <p:sldId id="1082" r:id="rId26"/>
    <p:sldId id="1083" r:id="rId27"/>
    <p:sldId id="1072" r:id="rId28"/>
    <p:sldId id="1073" r:id="rId29"/>
    <p:sldId id="1092" r:id="rId30"/>
    <p:sldId id="1079" r:id="rId31"/>
    <p:sldId id="1080" r:id="rId32"/>
    <p:sldId id="1093" r:id="rId33"/>
    <p:sldId id="1085" r:id="rId34"/>
    <p:sldId id="1084" r:id="rId35"/>
    <p:sldId id="270" r:id="rId36"/>
    <p:sldId id="1074" r:id="rId37"/>
    <p:sldId id="1070" r:id="rId38"/>
    <p:sldId id="1071" r:id="rId39"/>
    <p:sldId id="1099" r:id="rId40"/>
    <p:sldId id="264" r:id="rId41"/>
    <p:sldId id="1100"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177229-BA56-7032-0396-8A32B752614F}" name="Riitta Ollila" initials="RO" userId="S::riitta.ollila_lapinsote.fi#ext#@soste.onmicrosoft.com::fa4e8af9-0737-4659-aaba-8848b0027caf" providerId="AD"/>
  <p188:author id="{4C088331-D9A1-C098-DF59-2D50CC2B6CB8}" name="Niina Salo-Lehtinen" initials="NS" userId="S::niina.salo-lehtinen_artteli.fi#ext#@soste.onmicrosoft.com::9e020858-85ab-4d4a-a42d-55ca33003447" providerId="AD"/>
  <p188:author id="{B0AD4342-C530-45A4-4714-E3E97E1094E7}" name="Sirkku Aalto" initials="SA" userId="S::sirkku.aalto@soste.fi::dbb132ae-0022-4fc3-9070-d5ceebd4f044" providerId="AD"/>
  <p188:author id="{F51190E9-4FA8-899B-1D8B-A6B2EC36120F}" name="Janne Haikari" initials="JH" userId="S::janne.haikari@soste.fi::48b2bbed-b9bc-439b-8567-11d3d8a5ed29" providerId="AD"/>
  <p188:author id="{B48EF3F2-67E7-8AB6-8630-0FF03BCE9724}" name="Reeta Valta" initials="RV" userId="S::reeta.valta_yhteisokeskus.fi#ext#@soste.onmicrosoft.com::1390b1cc-dd00-4069-9491-cd65fc0347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30D41-8D24-3C42-ABCB-4B06BEA29116}" v="46" dt="2024-04-13T05:39:39.20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0" autoAdjust="0"/>
    <p:restoredTop sz="86469" autoAdjust="0"/>
  </p:normalViewPr>
  <p:slideViewPr>
    <p:cSldViewPr snapToGrid="0">
      <p:cViewPr>
        <p:scale>
          <a:sx n="100" d="100"/>
          <a:sy n="100" d="100"/>
        </p:scale>
        <p:origin x="2064" y="9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i Ala-Jaakkola" userId="f03df9b5-cab4-449a-8fdb-09e2e2a4b5b0" providerId="ADAL" clId="{CD730D41-8D24-3C42-ABCB-4B06BEA29116}"/>
    <pc:docChg chg="undo custSel addSld delSld modSld sldOrd">
      <pc:chgData name="Kirsi Ala-Jaakkola" userId="f03df9b5-cab4-449a-8fdb-09e2e2a4b5b0" providerId="ADAL" clId="{CD730D41-8D24-3C42-ABCB-4B06BEA29116}" dt="2024-04-13T05:39:52.111" v="1358" actId="1076"/>
      <pc:docMkLst>
        <pc:docMk/>
      </pc:docMkLst>
      <pc:sldChg chg="addSp delSp modSp mod">
        <pc:chgData name="Kirsi Ala-Jaakkola" userId="f03df9b5-cab4-449a-8fdb-09e2e2a4b5b0" providerId="ADAL" clId="{CD730D41-8D24-3C42-ABCB-4B06BEA29116}" dt="2024-04-11T10:20:02.394" v="470" actId="20577"/>
        <pc:sldMkLst>
          <pc:docMk/>
          <pc:sldMk cId="3418587627" sldId="263"/>
        </pc:sldMkLst>
        <pc:spChg chg="mod">
          <ac:chgData name="Kirsi Ala-Jaakkola" userId="f03df9b5-cab4-449a-8fdb-09e2e2a4b5b0" providerId="ADAL" clId="{CD730D41-8D24-3C42-ABCB-4B06BEA29116}" dt="2024-04-11T10:20:02.394" v="470" actId="20577"/>
          <ac:spMkLst>
            <pc:docMk/>
            <pc:sldMk cId="3418587627" sldId="263"/>
            <ac:spMk id="2" creationId="{C67B3F37-FAFC-4FE8-99C1-C81CA62E26A8}"/>
          </ac:spMkLst>
        </pc:spChg>
        <pc:spChg chg="mod">
          <ac:chgData name="Kirsi Ala-Jaakkola" userId="f03df9b5-cab4-449a-8fdb-09e2e2a4b5b0" providerId="ADAL" clId="{CD730D41-8D24-3C42-ABCB-4B06BEA29116}" dt="2024-04-11T10:19:57.490" v="469" actId="20577"/>
          <ac:spMkLst>
            <pc:docMk/>
            <pc:sldMk cId="3418587627" sldId="263"/>
            <ac:spMk id="3" creationId="{99DF0676-FCE9-4925-8564-AAD7DAA5FB98}"/>
          </ac:spMkLst>
        </pc:spChg>
        <pc:picChg chg="add mod">
          <ac:chgData name="Kirsi Ala-Jaakkola" userId="f03df9b5-cab4-449a-8fdb-09e2e2a4b5b0" providerId="ADAL" clId="{CD730D41-8D24-3C42-ABCB-4B06BEA29116}" dt="2024-03-01T14:01:57.613" v="96" actId="1076"/>
          <ac:picMkLst>
            <pc:docMk/>
            <pc:sldMk cId="3418587627" sldId="263"/>
            <ac:picMk id="5" creationId="{E60DD9EE-4E27-A9AB-7F36-E4AB95A647A4}"/>
          </ac:picMkLst>
        </pc:picChg>
        <pc:picChg chg="del">
          <ac:chgData name="Kirsi Ala-Jaakkola" userId="f03df9b5-cab4-449a-8fdb-09e2e2a4b5b0" providerId="ADAL" clId="{CD730D41-8D24-3C42-ABCB-4B06BEA29116}" dt="2024-03-01T14:00:50.859" v="92" actId="478"/>
          <ac:picMkLst>
            <pc:docMk/>
            <pc:sldMk cId="3418587627" sldId="263"/>
            <ac:picMk id="1026" creationId="{C6DF7016-A651-9581-E579-80F5AB8C173D}"/>
          </ac:picMkLst>
        </pc:picChg>
      </pc:sldChg>
      <pc:sldChg chg="modSp mod">
        <pc:chgData name="Kirsi Ala-Jaakkola" userId="f03df9b5-cab4-449a-8fdb-09e2e2a4b5b0" providerId="ADAL" clId="{CD730D41-8D24-3C42-ABCB-4B06BEA29116}" dt="2024-04-13T05:24:58.102" v="1217" actId="20577"/>
        <pc:sldMkLst>
          <pc:docMk/>
          <pc:sldMk cId="2014650794" sldId="264"/>
        </pc:sldMkLst>
        <pc:spChg chg="mod">
          <ac:chgData name="Kirsi Ala-Jaakkola" userId="f03df9b5-cab4-449a-8fdb-09e2e2a4b5b0" providerId="ADAL" clId="{CD730D41-8D24-3C42-ABCB-4B06BEA29116}" dt="2024-04-13T05:24:58.102" v="1217" actId="20577"/>
          <ac:spMkLst>
            <pc:docMk/>
            <pc:sldMk cId="2014650794" sldId="264"/>
            <ac:spMk id="3" creationId="{067DE09B-6475-B612-02F8-BE256C494F0F}"/>
          </ac:spMkLst>
        </pc:spChg>
      </pc:sldChg>
      <pc:sldChg chg="modSp mod ord">
        <pc:chgData name="Kirsi Ala-Jaakkola" userId="f03df9b5-cab4-449a-8fdb-09e2e2a4b5b0" providerId="ADAL" clId="{CD730D41-8D24-3C42-ABCB-4B06BEA29116}" dt="2024-03-01T14:52:49.367" v="398" actId="20577"/>
        <pc:sldMkLst>
          <pc:docMk/>
          <pc:sldMk cId="1686307715" sldId="270"/>
        </pc:sldMkLst>
        <pc:spChg chg="mod">
          <ac:chgData name="Kirsi Ala-Jaakkola" userId="f03df9b5-cab4-449a-8fdb-09e2e2a4b5b0" providerId="ADAL" clId="{CD730D41-8D24-3C42-ABCB-4B06BEA29116}" dt="2024-03-01T14:52:49.367" v="398" actId="20577"/>
          <ac:spMkLst>
            <pc:docMk/>
            <pc:sldMk cId="1686307715" sldId="270"/>
            <ac:spMk id="3" creationId="{169C9FA3-9C3F-D58F-0A3D-8C5FAB558CA5}"/>
          </ac:spMkLst>
        </pc:spChg>
      </pc:sldChg>
      <pc:sldChg chg="addSp delSp modSp mod">
        <pc:chgData name="Kirsi Ala-Jaakkola" userId="f03df9b5-cab4-449a-8fdb-09e2e2a4b5b0" providerId="ADAL" clId="{CD730D41-8D24-3C42-ABCB-4B06BEA29116}" dt="2024-04-12T07:47:11.437" v="810" actId="14100"/>
        <pc:sldMkLst>
          <pc:docMk/>
          <pc:sldMk cId="3959352328" sldId="273"/>
        </pc:sldMkLst>
        <pc:spChg chg="mod">
          <ac:chgData name="Kirsi Ala-Jaakkola" userId="f03df9b5-cab4-449a-8fdb-09e2e2a4b5b0" providerId="ADAL" clId="{CD730D41-8D24-3C42-ABCB-4B06BEA29116}" dt="2024-03-02T06:58:20.528" v="404" actId="20577"/>
          <ac:spMkLst>
            <pc:docMk/>
            <pc:sldMk cId="3959352328" sldId="273"/>
            <ac:spMk id="2" creationId="{DC99097A-9E8C-42C4-9834-1C2393902A6D}"/>
          </ac:spMkLst>
        </pc:spChg>
        <pc:picChg chg="add mod">
          <ac:chgData name="Kirsi Ala-Jaakkola" userId="f03df9b5-cab4-449a-8fdb-09e2e2a4b5b0" providerId="ADAL" clId="{CD730D41-8D24-3C42-ABCB-4B06BEA29116}" dt="2024-04-12T07:47:11.437" v="810" actId="14100"/>
          <ac:picMkLst>
            <pc:docMk/>
            <pc:sldMk cId="3959352328" sldId="273"/>
            <ac:picMk id="1026" creationId="{3803BEBE-C4EF-6D54-159F-4394C571CC19}"/>
          </ac:picMkLst>
        </pc:picChg>
        <pc:picChg chg="del">
          <ac:chgData name="Kirsi Ala-Jaakkola" userId="f03df9b5-cab4-449a-8fdb-09e2e2a4b5b0" providerId="ADAL" clId="{CD730D41-8D24-3C42-ABCB-4B06BEA29116}" dt="2024-04-12T07:46:35.425" v="806" actId="478"/>
          <ac:picMkLst>
            <pc:docMk/>
            <pc:sldMk cId="3959352328" sldId="273"/>
            <ac:picMk id="2050" creationId="{3F85E6E4-96C7-8B02-B8C4-441B31A6642F}"/>
          </ac:picMkLst>
        </pc:picChg>
      </pc:sldChg>
      <pc:sldChg chg="ord">
        <pc:chgData name="Kirsi Ala-Jaakkola" userId="f03df9b5-cab4-449a-8fdb-09e2e2a4b5b0" providerId="ADAL" clId="{CD730D41-8D24-3C42-ABCB-4B06BEA29116}" dt="2024-04-11T10:20:15.133" v="471" actId="20578"/>
        <pc:sldMkLst>
          <pc:docMk/>
          <pc:sldMk cId="1033260863" sldId="1064"/>
        </pc:sldMkLst>
      </pc:sldChg>
      <pc:sldChg chg="modSp mod">
        <pc:chgData name="Kirsi Ala-Jaakkola" userId="f03df9b5-cab4-449a-8fdb-09e2e2a4b5b0" providerId="ADAL" clId="{CD730D41-8D24-3C42-ABCB-4B06BEA29116}" dt="2024-04-12T12:01:53.539" v="904" actId="255"/>
        <pc:sldMkLst>
          <pc:docMk/>
          <pc:sldMk cId="691284443" sldId="1065"/>
        </pc:sldMkLst>
        <pc:spChg chg="mod">
          <ac:chgData name="Kirsi Ala-Jaakkola" userId="f03df9b5-cab4-449a-8fdb-09e2e2a4b5b0" providerId="ADAL" clId="{CD730D41-8D24-3C42-ABCB-4B06BEA29116}" dt="2024-04-12T12:01:53.539" v="904" actId="255"/>
          <ac:spMkLst>
            <pc:docMk/>
            <pc:sldMk cId="691284443" sldId="1065"/>
            <ac:spMk id="3" creationId="{8C6AC236-A888-94D3-D272-E351B9911B3A}"/>
          </ac:spMkLst>
        </pc:spChg>
      </pc:sldChg>
      <pc:sldChg chg="modSp mod">
        <pc:chgData name="Kirsi Ala-Jaakkola" userId="f03df9b5-cab4-449a-8fdb-09e2e2a4b5b0" providerId="ADAL" clId="{CD730D41-8D24-3C42-ABCB-4B06BEA29116}" dt="2024-04-12T07:33:27.540" v="805" actId="20577"/>
        <pc:sldMkLst>
          <pc:docMk/>
          <pc:sldMk cId="2839699911" sldId="1077"/>
        </pc:sldMkLst>
        <pc:spChg chg="mod">
          <ac:chgData name="Kirsi Ala-Jaakkola" userId="f03df9b5-cab4-449a-8fdb-09e2e2a4b5b0" providerId="ADAL" clId="{CD730D41-8D24-3C42-ABCB-4B06BEA29116}" dt="2024-04-12T07:33:27.540" v="805" actId="20577"/>
          <ac:spMkLst>
            <pc:docMk/>
            <pc:sldMk cId="2839699911" sldId="1077"/>
            <ac:spMk id="3" creationId="{ECB6EEF5-03EC-795F-1AF7-50B7588BE1CC}"/>
          </ac:spMkLst>
        </pc:spChg>
      </pc:sldChg>
      <pc:sldChg chg="del">
        <pc:chgData name="Kirsi Ala-Jaakkola" userId="f03df9b5-cab4-449a-8fdb-09e2e2a4b5b0" providerId="ADAL" clId="{CD730D41-8D24-3C42-ABCB-4B06BEA29116}" dt="2024-04-11T10:20:35.651" v="472" actId="2696"/>
        <pc:sldMkLst>
          <pc:docMk/>
          <pc:sldMk cId="3614943512" sldId="1078"/>
        </pc:sldMkLst>
      </pc:sldChg>
      <pc:sldChg chg="modSp mod">
        <pc:chgData name="Kirsi Ala-Jaakkola" userId="f03df9b5-cab4-449a-8fdb-09e2e2a4b5b0" providerId="ADAL" clId="{CD730D41-8D24-3C42-ABCB-4B06BEA29116}" dt="2024-03-02T07:00:37.745" v="421" actId="20577"/>
        <pc:sldMkLst>
          <pc:docMk/>
          <pc:sldMk cId="2890040109" sldId="1079"/>
        </pc:sldMkLst>
        <pc:spChg chg="mod">
          <ac:chgData name="Kirsi Ala-Jaakkola" userId="f03df9b5-cab4-449a-8fdb-09e2e2a4b5b0" providerId="ADAL" clId="{CD730D41-8D24-3C42-ABCB-4B06BEA29116}" dt="2024-03-01T14:57:39.378" v="400" actId="20577"/>
          <ac:spMkLst>
            <pc:docMk/>
            <pc:sldMk cId="2890040109" sldId="1079"/>
            <ac:spMk id="3" creationId="{8DBA4B01-4814-3234-2FE1-19B51C6FF1DB}"/>
          </ac:spMkLst>
        </pc:spChg>
        <pc:spChg chg="mod">
          <ac:chgData name="Kirsi Ala-Jaakkola" userId="f03df9b5-cab4-449a-8fdb-09e2e2a4b5b0" providerId="ADAL" clId="{CD730D41-8D24-3C42-ABCB-4B06BEA29116}" dt="2024-03-02T07:00:37.745" v="421" actId="20577"/>
          <ac:spMkLst>
            <pc:docMk/>
            <pc:sldMk cId="2890040109" sldId="1079"/>
            <ac:spMk id="5" creationId="{4E5ED83C-7463-5B6C-DEA7-8B12A673CBFB}"/>
          </ac:spMkLst>
        </pc:spChg>
      </pc:sldChg>
      <pc:sldChg chg="modSp new mod">
        <pc:chgData name="Kirsi Ala-Jaakkola" userId="f03df9b5-cab4-449a-8fdb-09e2e2a4b5b0" providerId="ADAL" clId="{CD730D41-8D24-3C42-ABCB-4B06BEA29116}" dt="2024-03-01T14:18:53.016" v="360" actId="14100"/>
        <pc:sldMkLst>
          <pc:docMk/>
          <pc:sldMk cId="666047764" sldId="1084"/>
        </pc:sldMkLst>
        <pc:spChg chg="mod">
          <ac:chgData name="Kirsi Ala-Jaakkola" userId="f03df9b5-cab4-449a-8fdb-09e2e2a4b5b0" providerId="ADAL" clId="{CD730D41-8D24-3C42-ABCB-4B06BEA29116}" dt="2024-03-01T14:17:09.907" v="355" actId="20577"/>
          <ac:spMkLst>
            <pc:docMk/>
            <pc:sldMk cId="666047764" sldId="1084"/>
            <ac:spMk id="2" creationId="{0EFA26B6-F784-3ECA-3958-6A79B082BDCE}"/>
          </ac:spMkLst>
        </pc:spChg>
        <pc:spChg chg="mod">
          <ac:chgData name="Kirsi Ala-Jaakkola" userId="f03df9b5-cab4-449a-8fdb-09e2e2a4b5b0" providerId="ADAL" clId="{CD730D41-8D24-3C42-ABCB-4B06BEA29116}" dt="2024-03-01T14:18:53.016" v="360" actId="14100"/>
          <ac:spMkLst>
            <pc:docMk/>
            <pc:sldMk cId="666047764" sldId="1084"/>
            <ac:spMk id="3" creationId="{6E08921F-76BA-7510-6264-330F3F0A3360}"/>
          </ac:spMkLst>
        </pc:spChg>
      </pc:sldChg>
      <pc:sldChg chg="addSp modSp new mod modClrScheme chgLayout">
        <pc:chgData name="Kirsi Ala-Jaakkola" userId="f03df9b5-cab4-449a-8fdb-09e2e2a4b5b0" providerId="ADAL" clId="{CD730D41-8D24-3C42-ABCB-4B06BEA29116}" dt="2024-03-01T14:47:22.934" v="367" actId="26606"/>
        <pc:sldMkLst>
          <pc:docMk/>
          <pc:sldMk cId="4039956924" sldId="1085"/>
        </pc:sldMkLst>
        <pc:picChg chg="add mod">
          <ac:chgData name="Kirsi Ala-Jaakkola" userId="f03df9b5-cab4-449a-8fdb-09e2e2a4b5b0" providerId="ADAL" clId="{CD730D41-8D24-3C42-ABCB-4B06BEA29116}" dt="2024-03-01T14:47:22.934" v="367" actId="26606"/>
          <ac:picMkLst>
            <pc:docMk/>
            <pc:sldMk cId="4039956924" sldId="1085"/>
            <ac:picMk id="3" creationId="{A08EB5E9-5D29-C825-91A9-C6B925FD9375}"/>
          </ac:picMkLst>
        </pc:picChg>
      </pc:sldChg>
      <pc:sldChg chg="modSp new del mod">
        <pc:chgData name="Kirsi Ala-Jaakkola" userId="f03df9b5-cab4-449a-8fdb-09e2e2a4b5b0" providerId="ADAL" clId="{CD730D41-8D24-3C42-ABCB-4B06BEA29116}" dt="2024-04-11T10:18:44.369" v="444" actId="2696"/>
        <pc:sldMkLst>
          <pc:docMk/>
          <pc:sldMk cId="1662837194" sldId="1086"/>
        </pc:sldMkLst>
        <pc:spChg chg="mod">
          <ac:chgData name="Kirsi Ala-Jaakkola" userId="f03df9b5-cab4-449a-8fdb-09e2e2a4b5b0" providerId="ADAL" clId="{CD730D41-8D24-3C42-ABCB-4B06BEA29116}" dt="2024-04-11T10:18:38.654" v="442" actId="21"/>
          <ac:spMkLst>
            <pc:docMk/>
            <pc:sldMk cId="1662837194" sldId="1086"/>
            <ac:spMk id="2" creationId="{5B27B5ED-A2D8-C5D4-0B61-01BC602BB6CB}"/>
          </ac:spMkLst>
        </pc:spChg>
      </pc:sldChg>
      <pc:sldChg chg="modSp new del mod ord">
        <pc:chgData name="Kirsi Ala-Jaakkola" userId="f03df9b5-cab4-449a-8fdb-09e2e2a4b5b0" providerId="ADAL" clId="{CD730D41-8D24-3C42-ABCB-4B06BEA29116}" dt="2024-04-11T10:33:41.780" v="490" actId="2696"/>
        <pc:sldMkLst>
          <pc:docMk/>
          <pc:sldMk cId="2142272092" sldId="1087"/>
        </pc:sldMkLst>
        <pc:spChg chg="mod">
          <ac:chgData name="Kirsi Ala-Jaakkola" userId="f03df9b5-cab4-449a-8fdb-09e2e2a4b5b0" providerId="ADAL" clId="{CD730D41-8D24-3C42-ABCB-4B06BEA29116}" dt="2024-04-11T10:33:28.855" v="486" actId="21"/>
          <ac:spMkLst>
            <pc:docMk/>
            <pc:sldMk cId="2142272092" sldId="1087"/>
            <ac:spMk id="2" creationId="{DF95E22D-166F-C8F8-0DAE-2CDA8978BF5F}"/>
          </ac:spMkLst>
        </pc:spChg>
      </pc:sldChg>
      <pc:sldChg chg="addSp delSp modSp new mod">
        <pc:chgData name="Kirsi Ala-Jaakkola" userId="f03df9b5-cab4-449a-8fdb-09e2e2a4b5b0" providerId="ADAL" clId="{CD730D41-8D24-3C42-ABCB-4B06BEA29116}" dt="2024-04-11T10:33:37.443" v="489" actId="14100"/>
        <pc:sldMkLst>
          <pc:docMk/>
          <pc:sldMk cId="2021642005" sldId="1088"/>
        </pc:sldMkLst>
        <pc:spChg chg="mod">
          <ac:chgData name="Kirsi Ala-Jaakkola" userId="f03df9b5-cab4-449a-8fdb-09e2e2a4b5b0" providerId="ADAL" clId="{CD730D41-8D24-3C42-ABCB-4B06BEA29116}" dt="2024-04-11T10:33:37.443" v="489" actId="14100"/>
          <ac:spMkLst>
            <pc:docMk/>
            <pc:sldMk cId="2021642005" sldId="1088"/>
            <ac:spMk id="2" creationId="{428B480D-4BEB-4562-E743-FAE00D26D2C1}"/>
          </ac:spMkLst>
        </pc:spChg>
        <pc:spChg chg="del">
          <ac:chgData name="Kirsi Ala-Jaakkola" userId="f03df9b5-cab4-449a-8fdb-09e2e2a4b5b0" providerId="ADAL" clId="{CD730D41-8D24-3C42-ABCB-4B06BEA29116}" dt="2024-04-11T10:33:21.314" v="484" actId="931"/>
          <ac:spMkLst>
            <pc:docMk/>
            <pc:sldMk cId="2021642005" sldId="1088"/>
            <ac:spMk id="3" creationId="{85D7706F-643A-325E-38BB-0339F0FE7716}"/>
          </ac:spMkLst>
        </pc:spChg>
        <pc:picChg chg="add mod">
          <ac:chgData name="Kirsi Ala-Jaakkola" userId="f03df9b5-cab4-449a-8fdb-09e2e2a4b5b0" providerId="ADAL" clId="{CD730D41-8D24-3C42-ABCB-4B06BEA29116}" dt="2024-04-11T10:33:24.719" v="485" actId="27614"/>
          <ac:picMkLst>
            <pc:docMk/>
            <pc:sldMk cId="2021642005" sldId="1088"/>
            <ac:picMk id="5" creationId="{E442125C-C384-0A05-A19B-D6616A029C2A}"/>
          </ac:picMkLst>
        </pc:picChg>
      </pc:sldChg>
      <pc:sldChg chg="modSp new mod ord">
        <pc:chgData name="Kirsi Ala-Jaakkola" userId="f03df9b5-cab4-449a-8fdb-09e2e2a4b5b0" providerId="ADAL" clId="{CD730D41-8D24-3C42-ABCB-4B06BEA29116}" dt="2024-04-12T12:05:20.370" v="919" actId="255"/>
        <pc:sldMkLst>
          <pc:docMk/>
          <pc:sldMk cId="778011608" sldId="1089"/>
        </pc:sldMkLst>
        <pc:spChg chg="mod">
          <ac:chgData name="Kirsi Ala-Jaakkola" userId="f03df9b5-cab4-449a-8fdb-09e2e2a4b5b0" providerId="ADAL" clId="{CD730D41-8D24-3C42-ABCB-4B06BEA29116}" dt="2024-04-11T10:50:33.709" v="548" actId="14100"/>
          <ac:spMkLst>
            <pc:docMk/>
            <pc:sldMk cId="778011608" sldId="1089"/>
            <ac:spMk id="2" creationId="{4F798EBD-DA17-C364-5D9A-D90D6CE895DB}"/>
          </ac:spMkLst>
        </pc:spChg>
        <pc:spChg chg="mod">
          <ac:chgData name="Kirsi Ala-Jaakkola" userId="f03df9b5-cab4-449a-8fdb-09e2e2a4b5b0" providerId="ADAL" clId="{CD730D41-8D24-3C42-ABCB-4B06BEA29116}" dt="2024-04-12T12:05:20.370" v="919" actId="255"/>
          <ac:spMkLst>
            <pc:docMk/>
            <pc:sldMk cId="778011608" sldId="1089"/>
            <ac:spMk id="3" creationId="{F3979B82-92F9-022E-991C-E98349AABADE}"/>
          </ac:spMkLst>
        </pc:spChg>
      </pc:sldChg>
      <pc:sldChg chg="addSp delSp modSp new mod ord">
        <pc:chgData name="Kirsi Ala-Jaakkola" userId="f03df9b5-cab4-449a-8fdb-09e2e2a4b5b0" providerId="ADAL" clId="{CD730D41-8D24-3C42-ABCB-4B06BEA29116}" dt="2024-04-12T11:59:58.117" v="886" actId="20578"/>
        <pc:sldMkLst>
          <pc:docMk/>
          <pc:sldMk cId="2076729551" sldId="1090"/>
        </pc:sldMkLst>
        <pc:spChg chg="mod">
          <ac:chgData name="Kirsi Ala-Jaakkola" userId="f03df9b5-cab4-449a-8fdb-09e2e2a4b5b0" providerId="ADAL" clId="{CD730D41-8D24-3C42-ABCB-4B06BEA29116}" dt="2024-04-11T10:49:40.458" v="539" actId="122"/>
          <ac:spMkLst>
            <pc:docMk/>
            <pc:sldMk cId="2076729551" sldId="1090"/>
            <ac:spMk id="2" creationId="{3D740610-D399-B045-C44C-712F8E0253B7}"/>
          </ac:spMkLst>
        </pc:spChg>
        <pc:spChg chg="del">
          <ac:chgData name="Kirsi Ala-Jaakkola" userId="f03df9b5-cab4-449a-8fdb-09e2e2a4b5b0" providerId="ADAL" clId="{CD730D41-8D24-3C42-ABCB-4B06BEA29116}" dt="2024-04-11T10:49:23.257" v="534" actId="931"/>
          <ac:spMkLst>
            <pc:docMk/>
            <pc:sldMk cId="2076729551" sldId="1090"/>
            <ac:spMk id="3" creationId="{2A516D35-BBAA-14CC-770C-EE3AEE61DA03}"/>
          </ac:spMkLst>
        </pc:spChg>
        <pc:picChg chg="add mod">
          <ac:chgData name="Kirsi Ala-Jaakkola" userId="f03df9b5-cab4-449a-8fdb-09e2e2a4b5b0" providerId="ADAL" clId="{CD730D41-8D24-3C42-ABCB-4B06BEA29116}" dt="2024-04-11T10:49:48.503" v="541" actId="14100"/>
          <ac:picMkLst>
            <pc:docMk/>
            <pc:sldMk cId="2076729551" sldId="1090"/>
            <ac:picMk id="5" creationId="{85365AAF-DFA4-35CC-8D77-F1DF85AEE7D6}"/>
          </ac:picMkLst>
        </pc:picChg>
      </pc:sldChg>
      <pc:sldChg chg="modSp new mod ord">
        <pc:chgData name="Kirsi Ala-Jaakkola" userId="f03df9b5-cab4-449a-8fdb-09e2e2a4b5b0" providerId="ADAL" clId="{CD730D41-8D24-3C42-ABCB-4B06BEA29116}" dt="2024-04-12T12:05:50.820" v="923" actId="13926"/>
        <pc:sldMkLst>
          <pc:docMk/>
          <pc:sldMk cId="1576676662" sldId="1091"/>
        </pc:sldMkLst>
        <pc:spChg chg="mod">
          <ac:chgData name="Kirsi Ala-Jaakkola" userId="f03df9b5-cab4-449a-8fdb-09e2e2a4b5b0" providerId="ADAL" clId="{CD730D41-8D24-3C42-ABCB-4B06BEA29116}" dt="2024-04-11T10:53:08.475" v="577" actId="27636"/>
          <ac:spMkLst>
            <pc:docMk/>
            <pc:sldMk cId="1576676662" sldId="1091"/>
            <ac:spMk id="2" creationId="{EFBD6EB0-2066-FBC3-9356-14A7573DF0F6}"/>
          </ac:spMkLst>
        </pc:spChg>
        <pc:spChg chg="mod">
          <ac:chgData name="Kirsi Ala-Jaakkola" userId="f03df9b5-cab4-449a-8fdb-09e2e2a4b5b0" providerId="ADAL" clId="{CD730D41-8D24-3C42-ABCB-4B06BEA29116}" dt="2024-04-12T12:05:50.820" v="923" actId="13926"/>
          <ac:spMkLst>
            <pc:docMk/>
            <pc:sldMk cId="1576676662" sldId="1091"/>
            <ac:spMk id="3" creationId="{D047A7AB-7450-F15A-83D7-1D94D57FFA7B}"/>
          </ac:spMkLst>
        </pc:spChg>
      </pc:sldChg>
      <pc:sldChg chg="addSp delSp modSp new mod modClrScheme chgLayout">
        <pc:chgData name="Kirsi Ala-Jaakkola" userId="f03df9b5-cab4-449a-8fdb-09e2e2a4b5b0" providerId="ADAL" clId="{CD730D41-8D24-3C42-ABCB-4B06BEA29116}" dt="2024-04-12T12:12:11.855" v="1121" actId="20577"/>
        <pc:sldMkLst>
          <pc:docMk/>
          <pc:sldMk cId="1552262551" sldId="1092"/>
        </pc:sldMkLst>
        <pc:spChg chg="mod">
          <ac:chgData name="Kirsi Ala-Jaakkola" userId="f03df9b5-cab4-449a-8fdb-09e2e2a4b5b0" providerId="ADAL" clId="{CD730D41-8D24-3C42-ABCB-4B06BEA29116}" dt="2024-04-11T12:47:45.984" v="642" actId="26606"/>
          <ac:spMkLst>
            <pc:docMk/>
            <pc:sldMk cId="1552262551" sldId="1092"/>
            <ac:spMk id="2" creationId="{8E751AAD-E21F-C415-1128-D0911DA402A8}"/>
          </ac:spMkLst>
        </pc:spChg>
        <pc:spChg chg="del">
          <ac:chgData name="Kirsi Ala-Jaakkola" userId="f03df9b5-cab4-449a-8fdb-09e2e2a4b5b0" providerId="ADAL" clId="{CD730D41-8D24-3C42-ABCB-4B06BEA29116}" dt="2024-04-11T12:47:33.349" v="639" actId="931"/>
          <ac:spMkLst>
            <pc:docMk/>
            <pc:sldMk cId="1552262551" sldId="1092"/>
            <ac:spMk id="3" creationId="{72D08C37-09DE-0CC5-16A1-585EE013E43E}"/>
          </ac:spMkLst>
        </pc:spChg>
        <pc:spChg chg="add del mod">
          <ac:chgData name="Kirsi Ala-Jaakkola" userId="f03df9b5-cab4-449a-8fdb-09e2e2a4b5b0" providerId="ADAL" clId="{CD730D41-8D24-3C42-ABCB-4B06BEA29116}" dt="2024-04-12T12:07:48.982" v="966"/>
          <ac:spMkLst>
            <pc:docMk/>
            <pc:sldMk cId="1552262551" sldId="1092"/>
            <ac:spMk id="6" creationId="{93780F94-F59B-61EC-5C1A-534E02717055}"/>
          </ac:spMkLst>
        </pc:spChg>
        <pc:spChg chg="add mod">
          <ac:chgData name="Kirsi Ala-Jaakkola" userId="f03df9b5-cab4-449a-8fdb-09e2e2a4b5b0" providerId="ADAL" clId="{CD730D41-8D24-3C42-ABCB-4B06BEA29116}" dt="2024-04-12T12:08:03.012" v="968" actId="1076"/>
          <ac:spMkLst>
            <pc:docMk/>
            <pc:sldMk cId="1552262551" sldId="1092"/>
            <ac:spMk id="7" creationId="{CD8A8B1D-C6AB-4D06-A555-B79CDB105434}"/>
          </ac:spMkLst>
        </pc:spChg>
        <pc:spChg chg="add mod">
          <ac:chgData name="Kirsi Ala-Jaakkola" userId="f03df9b5-cab4-449a-8fdb-09e2e2a4b5b0" providerId="ADAL" clId="{CD730D41-8D24-3C42-ABCB-4B06BEA29116}" dt="2024-04-12T12:07:55.927" v="967" actId="1076"/>
          <ac:spMkLst>
            <pc:docMk/>
            <pc:sldMk cId="1552262551" sldId="1092"/>
            <ac:spMk id="8" creationId="{E7798D5A-C62C-0972-8D56-F04E50DB9759}"/>
          </ac:spMkLst>
        </pc:spChg>
        <pc:spChg chg="add mod">
          <ac:chgData name="Kirsi Ala-Jaakkola" userId="f03df9b5-cab4-449a-8fdb-09e2e2a4b5b0" providerId="ADAL" clId="{CD730D41-8D24-3C42-ABCB-4B06BEA29116}" dt="2024-04-12T12:08:16.038" v="971" actId="1076"/>
          <ac:spMkLst>
            <pc:docMk/>
            <pc:sldMk cId="1552262551" sldId="1092"/>
            <ac:spMk id="9" creationId="{DCE7B3BE-1702-9E18-70E5-EDA87063D625}"/>
          </ac:spMkLst>
        </pc:spChg>
        <pc:spChg chg="add mod">
          <ac:chgData name="Kirsi Ala-Jaakkola" userId="f03df9b5-cab4-449a-8fdb-09e2e2a4b5b0" providerId="ADAL" clId="{CD730D41-8D24-3C42-ABCB-4B06BEA29116}" dt="2024-04-12T12:12:11.855" v="1121" actId="20577"/>
          <ac:spMkLst>
            <pc:docMk/>
            <pc:sldMk cId="1552262551" sldId="1092"/>
            <ac:spMk id="10" creationId="{C041E73D-463E-3968-F52C-C80C3BFDB107}"/>
          </ac:spMkLst>
        </pc:spChg>
        <pc:spChg chg="add mod">
          <ac:chgData name="Kirsi Ala-Jaakkola" userId="f03df9b5-cab4-449a-8fdb-09e2e2a4b5b0" providerId="ADAL" clId="{CD730D41-8D24-3C42-ABCB-4B06BEA29116}" dt="2024-04-12T12:12:03.577" v="1117" actId="1076"/>
          <ac:spMkLst>
            <pc:docMk/>
            <pc:sldMk cId="1552262551" sldId="1092"/>
            <ac:spMk id="11" creationId="{106137CF-CDF7-94D2-D3E0-280C208D20C0}"/>
          </ac:spMkLst>
        </pc:spChg>
        <pc:spChg chg="add mod">
          <ac:chgData name="Kirsi Ala-Jaakkola" userId="f03df9b5-cab4-449a-8fdb-09e2e2a4b5b0" providerId="ADAL" clId="{CD730D41-8D24-3C42-ABCB-4B06BEA29116}" dt="2024-04-12T12:12:01.293" v="1116" actId="1076"/>
          <ac:spMkLst>
            <pc:docMk/>
            <pc:sldMk cId="1552262551" sldId="1092"/>
            <ac:spMk id="12" creationId="{E8F9A5C5-D229-0E48-6B27-804EEB922CB2}"/>
          </ac:spMkLst>
        </pc:spChg>
        <pc:spChg chg="add mod">
          <ac:chgData name="Kirsi Ala-Jaakkola" userId="f03df9b5-cab4-449a-8fdb-09e2e2a4b5b0" providerId="ADAL" clId="{CD730D41-8D24-3C42-ABCB-4B06BEA29116}" dt="2024-04-12T12:11:59.209" v="1115" actId="1076"/>
          <ac:spMkLst>
            <pc:docMk/>
            <pc:sldMk cId="1552262551" sldId="1092"/>
            <ac:spMk id="13" creationId="{124B6D96-F8BF-E252-FDF8-AD9C2A61851E}"/>
          </ac:spMkLst>
        </pc:spChg>
        <pc:picChg chg="add mod">
          <ac:chgData name="Kirsi Ala-Jaakkola" userId="f03df9b5-cab4-449a-8fdb-09e2e2a4b5b0" providerId="ADAL" clId="{CD730D41-8D24-3C42-ABCB-4B06BEA29116}" dt="2024-04-11T12:47:45.984" v="642" actId="26606"/>
          <ac:picMkLst>
            <pc:docMk/>
            <pc:sldMk cId="1552262551" sldId="1092"/>
            <ac:picMk id="5" creationId="{25721A09-0E69-A106-83C0-92E425BC0DD5}"/>
          </ac:picMkLst>
        </pc:picChg>
      </pc:sldChg>
      <pc:sldChg chg="modSp new mod">
        <pc:chgData name="Kirsi Ala-Jaakkola" userId="f03df9b5-cab4-449a-8fdb-09e2e2a4b5b0" providerId="ADAL" clId="{CD730D41-8D24-3C42-ABCB-4B06BEA29116}" dt="2024-04-12T12:29:39.571" v="1208" actId="114"/>
        <pc:sldMkLst>
          <pc:docMk/>
          <pc:sldMk cId="996653670" sldId="1093"/>
        </pc:sldMkLst>
        <pc:spChg chg="mod">
          <ac:chgData name="Kirsi Ala-Jaakkola" userId="f03df9b5-cab4-449a-8fdb-09e2e2a4b5b0" providerId="ADAL" clId="{CD730D41-8D24-3C42-ABCB-4B06BEA29116}" dt="2024-04-12T12:25:43.776" v="1153" actId="20577"/>
          <ac:spMkLst>
            <pc:docMk/>
            <pc:sldMk cId="996653670" sldId="1093"/>
            <ac:spMk id="2" creationId="{6F5D7117-873D-2BB2-2307-4D4367D7E845}"/>
          </ac:spMkLst>
        </pc:spChg>
        <pc:spChg chg="mod">
          <ac:chgData name="Kirsi Ala-Jaakkola" userId="f03df9b5-cab4-449a-8fdb-09e2e2a4b5b0" providerId="ADAL" clId="{CD730D41-8D24-3C42-ABCB-4B06BEA29116}" dt="2024-04-12T12:29:39.571" v="1208" actId="114"/>
          <ac:spMkLst>
            <pc:docMk/>
            <pc:sldMk cId="996653670" sldId="1093"/>
            <ac:spMk id="3" creationId="{D605040F-7E9C-649B-6A35-A681959919D6}"/>
          </ac:spMkLst>
        </pc:spChg>
      </pc:sldChg>
      <pc:sldChg chg="add">
        <pc:chgData name="Kirsi Ala-Jaakkola" userId="f03df9b5-cab4-449a-8fdb-09e2e2a4b5b0" providerId="ADAL" clId="{CD730D41-8D24-3C42-ABCB-4B06BEA29116}" dt="2024-04-13T05:16:12.518" v="1209"/>
        <pc:sldMkLst>
          <pc:docMk/>
          <pc:sldMk cId="1420482644" sldId="1094"/>
        </pc:sldMkLst>
      </pc:sldChg>
      <pc:sldChg chg="add">
        <pc:chgData name="Kirsi Ala-Jaakkola" userId="f03df9b5-cab4-449a-8fdb-09e2e2a4b5b0" providerId="ADAL" clId="{CD730D41-8D24-3C42-ABCB-4B06BEA29116}" dt="2024-04-13T05:16:19.226" v="1210"/>
        <pc:sldMkLst>
          <pc:docMk/>
          <pc:sldMk cId="485080847" sldId="1095"/>
        </pc:sldMkLst>
      </pc:sldChg>
      <pc:sldChg chg="add">
        <pc:chgData name="Kirsi Ala-Jaakkola" userId="f03df9b5-cab4-449a-8fdb-09e2e2a4b5b0" providerId="ADAL" clId="{CD730D41-8D24-3C42-ABCB-4B06BEA29116}" dt="2024-04-13T05:16:26.648" v="1211"/>
        <pc:sldMkLst>
          <pc:docMk/>
          <pc:sldMk cId="2261096613" sldId="1096"/>
        </pc:sldMkLst>
      </pc:sldChg>
      <pc:sldChg chg="add">
        <pc:chgData name="Kirsi Ala-Jaakkola" userId="f03df9b5-cab4-449a-8fdb-09e2e2a4b5b0" providerId="ADAL" clId="{CD730D41-8D24-3C42-ABCB-4B06BEA29116}" dt="2024-04-13T05:17:04.110" v="1212"/>
        <pc:sldMkLst>
          <pc:docMk/>
          <pc:sldMk cId="3708381218" sldId="1097"/>
        </pc:sldMkLst>
      </pc:sldChg>
      <pc:sldChg chg="add">
        <pc:chgData name="Kirsi Ala-Jaakkola" userId="f03df9b5-cab4-449a-8fdb-09e2e2a4b5b0" providerId="ADAL" clId="{CD730D41-8D24-3C42-ABCB-4B06BEA29116}" dt="2024-04-13T05:17:10.990" v="1213"/>
        <pc:sldMkLst>
          <pc:docMk/>
          <pc:sldMk cId="3371724850" sldId="1098"/>
        </pc:sldMkLst>
      </pc:sldChg>
      <pc:sldChg chg="addSp modSp new mod modClrScheme chgLayout">
        <pc:chgData name="Kirsi Ala-Jaakkola" userId="f03df9b5-cab4-449a-8fdb-09e2e2a4b5b0" providerId="ADAL" clId="{CD730D41-8D24-3C42-ABCB-4B06BEA29116}" dt="2024-04-13T05:21:36.657" v="1216" actId="26606"/>
        <pc:sldMkLst>
          <pc:docMk/>
          <pc:sldMk cId="2821764906" sldId="1099"/>
        </pc:sldMkLst>
        <pc:picChg chg="add mod">
          <ac:chgData name="Kirsi Ala-Jaakkola" userId="f03df9b5-cab4-449a-8fdb-09e2e2a4b5b0" providerId="ADAL" clId="{CD730D41-8D24-3C42-ABCB-4B06BEA29116}" dt="2024-04-13T05:21:36.657" v="1216" actId="26606"/>
          <ac:picMkLst>
            <pc:docMk/>
            <pc:sldMk cId="2821764906" sldId="1099"/>
            <ac:picMk id="3" creationId="{D5735F27-5730-B029-37B7-AFFED4933424}"/>
          </ac:picMkLst>
        </pc:picChg>
      </pc:sldChg>
      <pc:sldChg chg="addSp delSp modSp new mod">
        <pc:chgData name="Kirsi Ala-Jaakkola" userId="f03df9b5-cab4-449a-8fdb-09e2e2a4b5b0" providerId="ADAL" clId="{CD730D41-8D24-3C42-ABCB-4B06BEA29116}" dt="2024-04-13T05:39:52.111" v="1358" actId="1076"/>
        <pc:sldMkLst>
          <pc:docMk/>
          <pc:sldMk cId="1321832908" sldId="1100"/>
        </pc:sldMkLst>
        <pc:spChg chg="del">
          <ac:chgData name="Kirsi Ala-Jaakkola" userId="f03df9b5-cab4-449a-8fdb-09e2e2a4b5b0" providerId="ADAL" clId="{CD730D41-8D24-3C42-ABCB-4B06BEA29116}" dt="2024-04-13T05:27:22.806" v="1219"/>
          <ac:spMkLst>
            <pc:docMk/>
            <pc:sldMk cId="1321832908" sldId="1100"/>
            <ac:spMk id="3" creationId="{5A922197-EBFB-5C30-8C7A-9A11B73B30B3}"/>
          </ac:spMkLst>
        </pc:spChg>
        <pc:spChg chg="add del mod">
          <ac:chgData name="Kirsi Ala-Jaakkola" userId="f03df9b5-cab4-449a-8fdb-09e2e2a4b5b0" providerId="ADAL" clId="{CD730D41-8D24-3C42-ABCB-4B06BEA29116}" dt="2024-04-13T05:36:06.584" v="1317" actId="478"/>
          <ac:spMkLst>
            <pc:docMk/>
            <pc:sldMk cId="1321832908" sldId="1100"/>
            <ac:spMk id="33" creationId="{FE4534FE-EE30-A192-600D-4A870FB11729}"/>
          </ac:spMkLst>
        </pc:spChg>
        <pc:picChg chg="add del mod">
          <ac:chgData name="Kirsi Ala-Jaakkola" userId="f03df9b5-cab4-449a-8fdb-09e2e2a4b5b0" providerId="ADAL" clId="{CD730D41-8D24-3C42-ABCB-4B06BEA29116}" dt="2024-04-13T05:35:38.434" v="1314" actId="478"/>
          <ac:picMkLst>
            <pc:docMk/>
            <pc:sldMk cId="1321832908" sldId="1100"/>
            <ac:picMk id="5" creationId="{7E6F1956-B21D-4C18-78A0-CC888AB51677}"/>
          </ac:picMkLst>
        </pc:picChg>
        <pc:picChg chg="add del mod">
          <ac:chgData name="Kirsi Ala-Jaakkola" userId="f03df9b5-cab4-449a-8fdb-09e2e2a4b5b0" providerId="ADAL" clId="{CD730D41-8D24-3C42-ABCB-4B06BEA29116}" dt="2024-04-13T05:35:05.924" v="1306" actId="478"/>
          <ac:picMkLst>
            <pc:docMk/>
            <pc:sldMk cId="1321832908" sldId="1100"/>
            <ac:picMk id="7" creationId="{53EA1B2F-EBE4-60DB-30CB-B93FAE036A59}"/>
          </ac:picMkLst>
        </pc:picChg>
        <pc:picChg chg="add del mod">
          <ac:chgData name="Kirsi Ala-Jaakkola" userId="f03df9b5-cab4-449a-8fdb-09e2e2a4b5b0" providerId="ADAL" clId="{CD730D41-8D24-3C42-ABCB-4B06BEA29116}" dt="2024-04-13T05:38:04.178" v="1340" actId="478"/>
          <ac:picMkLst>
            <pc:docMk/>
            <pc:sldMk cId="1321832908" sldId="1100"/>
            <ac:picMk id="9" creationId="{1EEAD204-4718-932A-B6BB-CCF03463FCD5}"/>
          </ac:picMkLst>
        </pc:picChg>
        <pc:picChg chg="add del mod">
          <ac:chgData name="Kirsi Ala-Jaakkola" userId="f03df9b5-cab4-449a-8fdb-09e2e2a4b5b0" providerId="ADAL" clId="{CD730D41-8D24-3C42-ABCB-4B06BEA29116}" dt="2024-04-13T05:36:58.596" v="1324" actId="478"/>
          <ac:picMkLst>
            <pc:docMk/>
            <pc:sldMk cId="1321832908" sldId="1100"/>
            <ac:picMk id="11" creationId="{FE7EF37F-3254-5B58-AC95-CB3F4D84B14E}"/>
          </ac:picMkLst>
        </pc:picChg>
        <pc:picChg chg="add mod">
          <ac:chgData name="Kirsi Ala-Jaakkola" userId="f03df9b5-cab4-449a-8fdb-09e2e2a4b5b0" providerId="ADAL" clId="{CD730D41-8D24-3C42-ABCB-4B06BEA29116}" dt="2024-04-13T05:30:51.193" v="1271" actId="1076"/>
          <ac:picMkLst>
            <pc:docMk/>
            <pc:sldMk cId="1321832908" sldId="1100"/>
            <ac:picMk id="13" creationId="{09CBA8D0-C83B-2830-058E-096B1FD4527E}"/>
          </ac:picMkLst>
        </pc:picChg>
        <pc:picChg chg="add mod">
          <ac:chgData name="Kirsi Ala-Jaakkola" userId="f03df9b5-cab4-449a-8fdb-09e2e2a4b5b0" providerId="ADAL" clId="{CD730D41-8D24-3C42-ABCB-4B06BEA29116}" dt="2024-04-13T05:35:30.823" v="1312" actId="1076"/>
          <ac:picMkLst>
            <pc:docMk/>
            <pc:sldMk cId="1321832908" sldId="1100"/>
            <ac:picMk id="15" creationId="{430C6283-6746-2D9A-85BD-11B47680E973}"/>
          </ac:picMkLst>
        </pc:picChg>
        <pc:picChg chg="add mod">
          <ac:chgData name="Kirsi Ala-Jaakkola" userId="f03df9b5-cab4-449a-8fdb-09e2e2a4b5b0" providerId="ADAL" clId="{CD730D41-8D24-3C42-ABCB-4B06BEA29116}" dt="2024-04-13T05:37:57.669" v="1338" actId="1076"/>
          <ac:picMkLst>
            <pc:docMk/>
            <pc:sldMk cId="1321832908" sldId="1100"/>
            <ac:picMk id="17" creationId="{E88A803C-35D1-8D31-C6C7-D1DD2C5F4E1C}"/>
          </ac:picMkLst>
        </pc:picChg>
        <pc:picChg chg="add mod">
          <ac:chgData name="Kirsi Ala-Jaakkola" userId="f03df9b5-cab4-449a-8fdb-09e2e2a4b5b0" providerId="ADAL" clId="{CD730D41-8D24-3C42-ABCB-4B06BEA29116}" dt="2024-04-13T05:39:52.111" v="1358" actId="1076"/>
          <ac:picMkLst>
            <pc:docMk/>
            <pc:sldMk cId="1321832908" sldId="1100"/>
            <ac:picMk id="19" creationId="{12C9C67D-ECFA-72E0-59BC-1B1FD6864EFE}"/>
          </ac:picMkLst>
        </pc:picChg>
        <pc:picChg chg="add mod">
          <ac:chgData name="Kirsi Ala-Jaakkola" userId="f03df9b5-cab4-449a-8fdb-09e2e2a4b5b0" providerId="ADAL" clId="{CD730D41-8D24-3C42-ABCB-4B06BEA29116}" dt="2024-04-13T05:38:24.541" v="1345" actId="14100"/>
          <ac:picMkLst>
            <pc:docMk/>
            <pc:sldMk cId="1321832908" sldId="1100"/>
            <ac:picMk id="21" creationId="{FB899617-841D-DD31-A791-06B6BD85CE88}"/>
          </ac:picMkLst>
        </pc:picChg>
        <pc:picChg chg="add mod">
          <ac:chgData name="Kirsi Ala-Jaakkola" userId="f03df9b5-cab4-449a-8fdb-09e2e2a4b5b0" providerId="ADAL" clId="{CD730D41-8D24-3C42-ABCB-4B06BEA29116}" dt="2024-04-13T05:39:23.278" v="1351" actId="166"/>
          <ac:picMkLst>
            <pc:docMk/>
            <pc:sldMk cId="1321832908" sldId="1100"/>
            <ac:picMk id="23" creationId="{6C1844D8-6C31-E9B3-85C6-BCD2688CEEFC}"/>
          </ac:picMkLst>
        </pc:picChg>
        <pc:picChg chg="add del mod">
          <ac:chgData name="Kirsi Ala-Jaakkola" userId="f03df9b5-cab4-449a-8fdb-09e2e2a4b5b0" providerId="ADAL" clId="{CD730D41-8D24-3C42-ABCB-4B06BEA29116}" dt="2024-04-13T05:34:49.912" v="1301" actId="478"/>
          <ac:picMkLst>
            <pc:docMk/>
            <pc:sldMk cId="1321832908" sldId="1100"/>
            <ac:picMk id="25" creationId="{7A9CA551-48FD-F84B-64A9-3DAC86E0198C}"/>
          </ac:picMkLst>
        </pc:picChg>
        <pc:picChg chg="add mod">
          <ac:chgData name="Kirsi Ala-Jaakkola" userId="f03df9b5-cab4-449a-8fdb-09e2e2a4b5b0" providerId="ADAL" clId="{CD730D41-8D24-3C42-ABCB-4B06BEA29116}" dt="2024-04-13T05:37:24.103" v="1330" actId="1076"/>
          <ac:picMkLst>
            <pc:docMk/>
            <pc:sldMk cId="1321832908" sldId="1100"/>
            <ac:picMk id="27" creationId="{C939404D-1E8A-8352-4BA4-42AB212E573D}"/>
          </ac:picMkLst>
        </pc:picChg>
        <pc:picChg chg="add mod">
          <ac:chgData name="Kirsi Ala-Jaakkola" userId="f03df9b5-cab4-449a-8fdb-09e2e2a4b5b0" providerId="ADAL" clId="{CD730D41-8D24-3C42-ABCB-4B06BEA29116}" dt="2024-04-13T05:38:18.867" v="1343" actId="14100"/>
          <ac:picMkLst>
            <pc:docMk/>
            <pc:sldMk cId="1321832908" sldId="1100"/>
            <ac:picMk id="29" creationId="{ED87B9A5-C443-B4F3-EEB7-631EF666BFED}"/>
          </ac:picMkLst>
        </pc:picChg>
        <pc:picChg chg="add mod">
          <ac:chgData name="Kirsi Ala-Jaakkola" userId="f03df9b5-cab4-449a-8fdb-09e2e2a4b5b0" providerId="ADAL" clId="{CD730D41-8D24-3C42-ABCB-4B06BEA29116}" dt="2024-04-13T05:35:27.998" v="1311" actId="1076"/>
          <ac:picMkLst>
            <pc:docMk/>
            <pc:sldMk cId="1321832908" sldId="1100"/>
            <ac:picMk id="31" creationId="{68958336-C576-FCA4-8D97-B292321AEB70}"/>
          </ac:picMkLst>
        </pc:picChg>
        <pc:picChg chg="add mod">
          <ac:chgData name="Kirsi Ala-Jaakkola" userId="f03df9b5-cab4-449a-8fdb-09e2e2a4b5b0" providerId="ADAL" clId="{CD730D41-8D24-3C42-ABCB-4B06BEA29116}" dt="2024-04-13T05:39:33.835" v="1353" actId="14100"/>
          <ac:picMkLst>
            <pc:docMk/>
            <pc:sldMk cId="1321832908" sldId="1100"/>
            <ac:picMk id="35" creationId="{5F2BFED3-A950-60E3-E0A9-16F95D9031D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01D30-BC78-4841-8E04-C60D11B0B286}" type="datetimeFigureOut">
              <a:rPr lang="fi-FI" smtClean="0"/>
              <a:t>11.4.2024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19DBE-4D79-475F-9EDB-3BCF4B9D2EFD}" type="slidenum">
              <a:rPr lang="fi-FI" smtClean="0"/>
              <a:t>‹#›</a:t>
            </a:fld>
            <a:endParaRPr lang="fi-FI"/>
          </a:p>
        </p:txBody>
      </p:sp>
    </p:spTree>
    <p:extLst>
      <p:ext uri="{BB962C8B-B14F-4D97-AF65-F5344CB8AC3E}">
        <p14:creationId xmlns:p14="http://schemas.microsoft.com/office/powerpoint/2010/main" val="1083087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4319DBE-4D79-475F-9EDB-3BCF4B9D2EFD}" type="slidenum">
              <a:rPr lang="fi-FI" smtClean="0"/>
              <a:t>1</a:t>
            </a:fld>
            <a:endParaRPr lang="fi-FI"/>
          </a:p>
        </p:txBody>
      </p:sp>
    </p:spTree>
    <p:extLst>
      <p:ext uri="{BB962C8B-B14F-4D97-AF65-F5344CB8AC3E}">
        <p14:creationId xmlns:p14="http://schemas.microsoft.com/office/powerpoint/2010/main" val="342091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4319DBE-4D79-475F-9EDB-3BCF4B9D2EFD}" type="slidenum">
              <a:rPr lang="fi-FI" smtClean="0"/>
              <a:t>2</a:t>
            </a:fld>
            <a:endParaRPr lang="fi-FI"/>
          </a:p>
        </p:txBody>
      </p:sp>
    </p:spTree>
    <p:extLst>
      <p:ext uri="{BB962C8B-B14F-4D97-AF65-F5344CB8AC3E}">
        <p14:creationId xmlns:p14="http://schemas.microsoft.com/office/powerpoint/2010/main" val="412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34319DBE-4D79-475F-9EDB-3BCF4B9D2EFD}" type="slidenum">
              <a:rPr lang="fi-FI" smtClean="0"/>
              <a:t>12</a:t>
            </a:fld>
            <a:endParaRPr lang="fi-FI"/>
          </a:p>
        </p:txBody>
      </p:sp>
    </p:spTree>
    <p:extLst>
      <p:ext uri="{BB962C8B-B14F-4D97-AF65-F5344CB8AC3E}">
        <p14:creationId xmlns:p14="http://schemas.microsoft.com/office/powerpoint/2010/main" val="379483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34319DBE-4D79-475F-9EDB-3BCF4B9D2EFD}" type="slidenum">
              <a:rPr lang="fi-FI" smtClean="0"/>
              <a:t>21</a:t>
            </a:fld>
            <a:endParaRPr lang="fi-FI"/>
          </a:p>
        </p:txBody>
      </p:sp>
    </p:spTree>
    <p:extLst>
      <p:ext uri="{BB962C8B-B14F-4D97-AF65-F5344CB8AC3E}">
        <p14:creationId xmlns:p14="http://schemas.microsoft.com/office/powerpoint/2010/main" val="323471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34319DBE-4D79-475F-9EDB-3BCF4B9D2EFD}" type="slidenum">
              <a:rPr lang="fi-FI" smtClean="0"/>
              <a:t>22</a:t>
            </a:fld>
            <a:endParaRPr lang="fi-FI"/>
          </a:p>
        </p:txBody>
      </p:sp>
    </p:spTree>
    <p:extLst>
      <p:ext uri="{BB962C8B-B14F-4D97-AF65-F5344CB8AC3E}">
        <p14:creationId xmlns:p14="http://schemas.microsoft.com/office/powerpoint/2010/main" val="390978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6D41C-61BE-4643-A50E-3535842FEF9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579AD0E-F409-47E3-9F00-8088EAB39C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303A49B-BE68-4260-9F60-65D4505F250E}"/>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5" name="Alatunnisteen paikkamerkki 4">
            <a:extLst>
              <a:ext uri="{FF2B5EF4-FFF2-40B4-BE49-F238E27FC236}">
                <a16:creationId xmlns:a16="http://schemas.microsoft.com/office/drawing/2014/main" id="{3C429200-D8FB-42A5-887C-626043F879B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1FC90B-D37A-4965-9D25-D787FB40FAEE}"/>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63692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F16EA-2859-40F0-8BC5-5685B2F5ECE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335F66-F76E-4D42-B7E6-491E77F8821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D4E2FF7-5B6F-4402-B4C2-377CA6C083AE}"/>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5" name="Alatunnisteen paikkamerkki 4">
            <a:extLst>
              <a:ext uri="{FF2B5EF4-FFF2-40B4-BE49-F238E27FC236}">
                <a16:creationId xmlns:a16="http://schemas.microsoft.com/office/drawing/2014/main" id="{0D6134E2-E227-46F4-9BF6-8AC19AA5D5B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B6FB91D-68EA-4F73-BD77-F15A4737D7AB}"/>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128938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64DF92D-CEAB-4143-A6C2-FF90D9082CC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195012A-2FE4-44C4-9F13-40ACA277B3F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C394935-6CFF-4D43-9363-34995346EBC8}"/>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5" name="Alatunnisteen paikkamerkki 4">
            <a:extLst>
              <a:ext uri="{FF2B5EF4-FFF2-40B4-BE49-F238E27FC236}">
                <a16:creationId xmlns:a16="http://schemas.microsoft.com/office/drawing/2014/main" id="{49454A2C-A38F-416F-A764-5D1F2D9CA0A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93D64C7-401E-4CD0-A738-B6DFD3F48931}"/>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527647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5775" y="1122363"/>
            <a:ext cx="11101388" cy="2387600"/>
          </a:xfrm>
        </p:spPr>
        <p:txBody>
          <a:bodyPr anchor="b"/>
          <a:lstStyle>
            <a:lvl1pPr algn="ctr">
              <a:defRPr sz="6000"/>
            </a:lvl1pPr>
          </a:lstStyle>
          <a:p>
            <a:r>
              <a:rPr lang="fi-FI"/>
              <a:t>Muokkaa perustyylejä naps.</a:t>
            </a:r>
          </a:p>
        </p:txBody>
      </p:sp>
      <p:sp>
        <p:nvSpPr>
          <p:cNvPr id="3" name="Alaotsikko 2"/>
          <p:cNvSpPr>
            <a:spLocks noGrp="1"/>
          </p:cNvSpPr>
          <p:nvPr>
            <p:ph type="subTitle" idx="1"/>
          </p:nvPr>
        </p:nvSpPr>
        <p:spPr>
          <a:xfrm>
            <a:off x="485775" y="3602038"/>
            <a:ext cx="111013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64080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atin typeface="VAG Rounded Std"/>
              </a:defRPr>
            </a:lvl1pPr>
          </a:lstStyle>
          <a:p>
            <a:r>
              <a:rPr lang="fi-FI"/>
              <a:t>Muokkaa perustyylejä naps.</a:t>
            </a:r>
          </a:p>
        </p:txBody>
      </p:sp>
      <p:sp>
        <p:nvSpPr>
          <p:cNvPr id="3" name="Sisällön paikkamerkki 2"/>
          <p:cNvSpPr>
            <a:spLocks noGrp="1"/>
          </p:cNvSpPr>
          <p:nvPr>
            <p:ph idx="1"/>
          </p:nvPr>
        </p:nvSpPr>
        <p:spPr/>
        <p:txBody>
          <a:bodyPr/>
          <a:lstStyle>
            <a:lvl1pPr>
              <a:defRPr>
                <a:latin typeface="VAG Rounded Std"/>
              </a:defRPr>
            </a:lvl1pPr>
            <a:lvl2pPr>
              <a:defRPr>
                <a:latin typeface="VAG Rounded Std"/>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03705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b="1">
                <a:latin typeface="VAG Rounded Std"/>
              </a:defRPr>
            </a:lvl1pPr>
          </a:lstStyle>
          <a:p>
            <a:r>
              <a:rPr lang="fi-FI"/>
              <a:t>Muokkaa perustyylejä naps.</a:t>
            </a:r>
          </a:p>
        </p:txBody>
      </p:sp>
      <p:sp>
        <p:nvSpPr>
          <p:cNvPr id="3" name="Tekstin paikkamerkki 2"/>
          <p:cNvSpPr>
            <a:spLocks noGrp="1"/>
          </p:cNvSpPr>
          <p:nvPr>
            <p:ph type="body" idx="1"/>
          </p:nvPr>
        </p:nvSpPr>
        <p:spPr>
          <a:xfrm>
            <a:off x="471485" y="3419475"/>
            <a:ext cx="11115675" cy="1071564"/>
          </a:xfrm>
        </p:spPr>
        <p:txBody>
          <a:bodyPr/>
          <a:lstStyle>
            <a:lvl1pPr marL="0" indent="0">
              <a:buNone/>
              <a:defRPr sz="2400">
                <a:solidFill>
                  <a:schemeClr val="tx1">
                    <a:tint val="75000"/>
                  </a:schemeClr>
                </a:solidFill>
                <a:latin typeface="VAG Rounded Std"/>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9164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95300" y="1825625"/>
            <a:ext cx="55245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3721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88398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28625" y="365125"/>
            <a:ext cx="11258550" cy="1325563"/>
          </a:xfrm>
        </p:spPr>
        <p:txBody>
          <a:bodyPr/>
          <a:lstStyle/>
          <a:p>
            <a:r>
              <a:rPr lang="fi-FI"/>
              <a:t>Muokkaa perustyylejä naps.</a:t>
            </a:r>
          </a:p>
        </p:txBody>
      </p:sp>
      <p:sp>
        <p:nvSpPr>
          <p:cNvPr id="3" name="Tekstin paikkamerkki 2"/>
          <p:cNvSpPr>
            <a:spLocks noGrp="1"/>
          </p:cNvSpPr>
          <p:nvPr>
            <p:ph type="body" idx="1"/>
          </p:nvPr>
        </p:nvSpPr>
        <p:spPr>
          <a:xfrm>
            <a:off x="428626" y="1681163"/>
            <a:ext cx="55689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28626" y="2505075"/>
            <a:ext cx="5568950"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199" y="1681163"/>
            <a:ext cx="5514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514974"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4732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3863761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01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8638" y="457200"/>
            <a:ext cx="4243387" cy="1600200"/>
          </a:xfrm>
        </p:spPr>
        <p:txBody>
          <a:bodyPr anchor="b"/>
          <a:lstStyle>
            <a:lvl1pPr>
              <a:defRPr sz="3200"/>
            </a:lvl1pPr>
          </a:lstStyle>
          <a:p>
            <a:r>
              <a:rPr lang="fi-FI"/>
              <a:t>Muokkaa perustyylejä naps.</a:t>
            </a:r>
          </a:p>
        </p:txBody>
      </p:sp>
      <p:sp>
        <p:nvSpPr>
          <p:cNvPr id="3" name="Sisällön paikkamerkki 2"/>
          <p:cNvSpPr>
            <a:spLocks noGrp="1"/>
          </p:cNvSpPr>
          <p:nvPr>
            <p:ph idx="1"/>
          </p:nvPr>
        </p:nvSpPr>
        <p:spPr>
          <a:xfrm>
            <a:off x="5183187" y="457201"/>
            <a:ext cx="651827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528638" y="2057400"/>
            <a:ext cx="42433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14005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57CCA5-73CA-418E-8C70-72644631924A}"/>
              </a:ext>
            </a:extLst>
          </p:cNvPr>
          <p:cNvSpPr>
            <a:spLocks noGrp="1"/>
          </p:cNvSpPr>
          <p:nvPr>
            <p:ph type="title"/>
          </p:nvPr>
        </p:nvSpPr>
        <p:spPr>
          <a:xfrm>
            <a:off x="838200" y="469901"/>
            <a:ext cx="10515600" cy="854074"/>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A6DDD40E-EF56-448A-BBED-7DC877BCC36C}"/>
              </a:ext>
            </a:extLst>
          </p:cNvPr>
          <p:cNvSpPr>
            <a:spLocks noGrp="1"/>
          </p:cNvSpPr>
          <p:nvPr>
            <p:ph idx="1"/>
          </p:nvPr>
        </p:nvSpPr>
        <p:spPr>
          <a:xfrm>
            <a:off x="838200" y="1571625"/>
            <a:ext cx="10515600" cy="4605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806BF20C-8B28-457F-A344-D3233DCC44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112" y="6003925"/>
            <a:ext cx="2298888" cy="854074"/>
          </a:xfrm>
          <a:prstGeom prst="rect">
            <a:avLst/>
          </a:prstGeom>
        </p:spPr>
      </p:pic>
      <p:sp>
        <p:nvSpPr>
          <p:cNvPr id="9" name="Tekstiruutu 8">
            <a:extLst>
              <a:ext uri="{FF2B5EF4-FFF2-40B4-BE49-F238E27FC236}">
                <a16:creationId xmlns:a16="http://schemas.microsoft.com/office/drawing/2014/main" id="{B8CA0DD0-C677-49B7-B1E7-95A96B0B0A96}"/>
              </a:ext>
            </a:extLst>
          </p:cNvPr>
          <p:cNvSpPr txBox="1"/>
          <p:nvPr userDrawn="1"/>
        </p:nvSpPr>
        <p:spPr>
          <a:xfrm>
            <a:off x="4033837" y="6354961"/>
            <a:ext cx="4124325" cy="338554"/>
          </a:xfrm>
          <a:prstGeom prst="rect">
            <a:avLst/>
          </a:prstGeom>
          <a:noFill/>
        </p:spPr>
        <p:txBody>
          <a:bodyPr wrap="square" rtlCol="0">
            <a:spAutoFit/>
          </a:bodyPr>
          <a:lstStyle/>
          <a:p>
            <a:pPr algn="ctr"/>
            <a:r>
              <a:rPr lang="fi-FI" sz="1600" b="1">
                <a:solidFill>
                  <a:schemeClr val="tx2"/>
                </a:solidFill>
                <a:latin typeface="VAG Rounded Std Thin" panose="020F0402020204020204" pitchFamily="34" charset="0"/>
              </a:rPr>
              <a:t>Järjestöjen sote-muutostuki</a:t>
            </a:r>
          </a:p>
        </p:txBody>
      </p:sp>
    </p:spTree>
    <p:extLst>
      <p:ext uri="{BB962C8B-B14F-4D97-AF65-F5344CB8AC3E}">
        <p14:creationId xmlns:p14="http://schemas.microsoft.com/office/powerpoint/2010/main" val="3620368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2926" y="457200"/>
            <a:ext cx="4229099" cy="1600200"/>
          </a:xfrm>
        </p:spPr>
        <p:txBody>
          <a:bodyPr anchor="b"/>
          <a:lstStyle>
            <a:lvl1pPr>
              <a:defRPr sz="3200"/>
            </a:lvl1pPr>
          </a:lstStyle>
          <a:p>
            <a:r>
              <a:rPr lang="fi-FI"/>
              <a:t>Muokkaa perustyylejä naps.</a:t>
            </a:r>
          </a:p>
        </p:txBody>
      </p:sp>
      <p:sp>
        <p:nvSpPr>
          <p:cNvPr id="3" name="Kuvan paikkamerkki 2"/>
          <p:cNvSpPr>
            <a:spLocks noGrp="1"/>
          </p:cNvSpPr>
          <p:nvPr>
            <p:ph type="pic" idx="1"/>
          </p:nvPr>
        </p:nvSpPr>
        <p:spPr>
          <a:xfrm>
            <a:off x="5183187" y="457201"/>
            <a:ext cx="650398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p>
        </p:txBody>
      </p:sp>
      <p:sp>
        <p:nvSpPr>
          <p:cNvPr id="4" name="Tekstin paikkamerkki 3"/>
          <p:cNvSpPr>
            <a:spLocks noGrp="1"/>
          </p:cNvSpPr>
          <p:nvPr>
            <p:ph type="body" sz="half" idx="2"/>
          </p:nvPr>
        </p:nvSpPr>
        <p:spPr>
          <a:xfrm>
            <a:off x="542926" y="2057400"/>
            <a:ext cx="42291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52617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29183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621338"/>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542925" y="365125"/>
            <a:ext cx="8029575" cy="56213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5819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864E17-3E85-4998-ACD7-7B73A41FA78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BBA92F4-99FC-4A60-B1A9-0231F45AF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91C73DD-59F6-4CA2-A96F-8FE875668AFE}"/>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5" name="Alatunnisteen paikkamerkki 4">
            <a:extLst>
              <a:ext uri="{FF2B5EF4-FFF2-40B4-BE49-F238E27FC236}">
                <a16:creationId xmlns:a16="http://schemas.microsoft.com/office/drawing/2014/main" id="{495104F9-E1A3-46B7-9876-16D096C9F6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FD89EC-CA08-46BB-97BF-E344784B16C4}"/>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996076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56B2FA-4952-4063-8F29-31B83800175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B005C19-918B-4A13-A386-6DD96202625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EC03F58-C2A8-4A49-A736-8CDE71B9CB5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7A72D75-216B-4616-A2E4-8B534B01F6C6}"/>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6" name="Alatunnisteen paikkamerkki 5">
            <a:extLst>
              <a:ext uri="{FF2B5EF4-FFF2-40B4-BE49-F238E27FC236}">
                <a16:creationId xmlns:a16="http://schemas.microsoft.com/office/drawing/2014/main" id="{5547DCE6-74CD-4A61-B33C-EC2391583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86030A-ECD0-4929-9E89-3CE0E03D434B}"/>
              </a:ext>
            </a:extLst>
          </p:cNvPr>
          <p:cNvSpPr>
            <a:spLocks noGrp="1"/>
          </p:cNvSpPr>
          <p:nvPr>
            <p:ph type="sldNum" sz="quarter" idx="12"/>
          </p:nvPr>
        </p:nvSpPr>
        <p:spPr/>
        <p:txBody>
          <a:bodyPr/>
          <a:lstStyle/>
          <a:p>
            <a:fld id="{5F9584CF-B86F-465E-9F0B-5636F6294E0F}" type="slidenum">
              <a:rPr lang="fi-FI" smtClean="0"/>
              <a:t>‹#›</a:t>
            </a:fld>
            <a:endParaRPr lang="fi-FI"/>
          </a:p>
        </p:txBody>
      </p:sp>
      <p:sp>
        <p:nvSpPr>
          <p:cNvPr id="8" name="Tekstiruutu 7">
            <a:extLst>
              <a:ext uri="{FF2B5EF4-FFF2-40B4-BE49-F238E27FC236}">
                <a16:creationId xmlns:a16="http://schemas.microsoft.com/office/drawing/2014/main" id="{3B16275D-A3E3-4ABD-919F-A522FCB4C1C3}"/>
              </a:ext>
            </a:extLst>
          </p:cNvPr>
          <p:cNvSpPr txBox="1"/>
          <p:nvPr userDrawn="1"/>
        </p:nvSpPr>
        <p:spPr>
          <a:xfrm>
            <a:off x="4033837" y="6354961"/>
            <a:ext cx="4124325" cy="338554"/>
          </a:xfrm>
          <a:prstGeom prst="rect">
            <a:avLst/>
          </a:prstGeom>
          <a:noFill/>
        </p:spPr>
        <p:txBody>
          <a:bodyPr wrap="square" rtlCol="0">
            <a:spAutoFit/>
          </a:bodyPr>
          <a:lstStyle/>
          <a:p>
            <a:pPr algn="ctr"/>
            <a:r>
              <a:rPr lang="fi-FI" sz="1600" b="1">
                <a:solidFill>
                  <a:schemeClr val="tx2"/>
                </a:solidFill>
                <a:latin typeface="VAG Rounded Std Thin" panose="020F0402020204020204" pitchFamily="34" charset="0"/>
              </a:rPr>
              <a:t>Järjestöjen sote-muutostuki</a:t>
            </a:r>
          </a:p>
        </p:txBody>
      </p:sp>
    </p:spTree>
    <p:extLst>
      <p:ext uri="{BB962C8B-B14F-4D97-AF65-F5344CB8AC3E}">
        <p14:creationId xmlns:p14="http://schemas.microsoft.com/office/powerpoint/2010/main" val="229138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21675-E528-4E92-992F-B80F5CBE5EA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89B0196-62AF-4333-AC27-75ECDDD96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E667DB94-F6FF-4EB5-90BC-00E1181D8CE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49ED6A9D-00E9-4EC2-8218-1CFBA56CF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A8B41D-58FF-400C-A0CD-9292AD70CEA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26EEBB0-A4C2-4A78-91E7-DC2A59115D66}"/>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8" name="Alatunnisteen paikkamerkki 7">
            <a:extLst>
              <a:ext uri="{FF2B5EF4-FFF2-40B4-BE49-F238E27FC236}">
                <a16:creationId xmlns:a16="http://schemas.microsoft.com/office/drawing/2014/main" id="{8951864D-18B5-4EE2-8F51-ED98CCA1AAF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15A105A-1913-433D-8972-2C8B819D7951}"/>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52415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A2022-57F2-46D8-AF35-783A5372A6E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57C11A8D-CD6B-47DB-89C1-213C4D8258CF}"/>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4" name="Alatunnisteen paikkamerkki 3">
            <a:extLst>
              <a:ext uri="{FF2B5EF4-FFF2-40B4-BE49-F238E27FC236}">
                <a16:creationId xmlns:a16="http://schemas.microsoft.com/office/drawing/2014/main" id="{E2921927-5DDC-4E51-888A-6B5112F21B6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7FCF140-3E32-44C6-BAAA-0B42D405849C}"/>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79264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1FCEF4C-225E-4248-A7BB-2FCE77BD8207}"/>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3" name="Alatunnisteen paikkamerkki 2">
            <a:extLst>
              <a:ext uri="{FF2B5EF4-FFF2-40B4-BE49-F238E27FC236}">
                <a16:creationId xmlns:a16="http://schemas.microsoft.com/office/drawing/2014/main" id="{092C8EE2-2ECB-45BF-9CEE-61EF18465D1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325C152-CD03-4BD8-A1E7-46D8C6EAD992}"/>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95327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5CF490-4CF0-4815-92E8-08F740D7322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927DB56-4A71-4BB2-AB3A-0E82ACFDB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24DDE58-6A62-4D4F-854B-1E6413156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AE77DF-FE35-47EA-9195-CE430B30841D}"/>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6" name="Alatunnisteen paikkamerkki 5">
            <a:extLst>
              <a:ext uri="{FF2B5EF4-FFF2-40B4-BE49-F238E27FC236}">
                <a16:creationId xmlns:a16="http://schemas.microsoft.com/office/drawing/2014/main" id="{454CA780-BC7E-439A-9B0C-815EBC2DA31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B36901-A5A7-480A-B84B-593720BFA14F}"/>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321874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6F381-ADD9-474C-9AD2-58347438AAA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C45198E-5178-4DD4-8A97-1C8FFB83D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2E78E60B-6237-44E0-9393-AD1131FFB6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2288AA0-D107-478A-9BA8-7606011E5912}"/>
              </a:ext>
            </a:extLst>
          </p:cNvPr>
          <p:cNvSpPr>
            <a:spLocks noGrp="1"/>
          </p:cNvSpPr>
          <p:nvPr>
            <p:ph type="dt" sz="half" idx="10"/>
          </p:nvPr>
        </p:nvSpPr>
        <p:spPr/>
        <p:txBody>
          <a:bodyPr/>
          <a:lstStyle/>
          <a:p>
            <a:fld id="{350BEE65-7315-4BB9-9940-992F21C2D33F}" type="datetimeFigureOut">
              <a:rPr lang="fi-FI" smtClean="0"/>
              <a:t>11.4.2024</a:t>
            </a:fld>
            <a:endParaRPr lang="fi-FI"/>
          </a:p>
        </p:txBody>
      </p:sp>
      <p:sp>
        <p:nvSpPr>
          <p:cNvPr id="6" name="Alatunnisteen paikkamerkki 5">
            <a:extLst>
              <a:ext uri="{FF2B5EF4-FFF2-40B4-BE49-F238E27FC236}">
                <a16:creationId xmlns:a16="http://schemas.microsoft.com/office/drawing/2014/main" id="{8F4B9043-C38C-491F-BE06-6C80F0D9C5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C8B47DF-E5E8-4929-AEF5-2425CFE19B50}"/>
              </a:ext>
            </a:extLst>
          </p:cNvPr>
          <p:cNvSpPr>
            <a:spLocks noGrp="1"/>
          </p:cNvSpPr>
          <p:nvPr>
            <p:ph type="sldNum" sz="quarter" idx="12"/>
          </p:nvPr>
        </p:nvSpPr>
        <p:spPr/>
        <p:txBody>
          <a:bodyPr/>
          <a:lstStyle/>
          <a:p>
            <a:fld id="{5F9584CF-B86F-465E-9F0B-5636F6294E0F}" type="slidenum">
              <a:rPr lang="fi-FI" smtClean="0"/>
              <a:t>‹#›</a:t>
            </a:fld>
            <a:endParaRPr lang="fi-FI"/>
          </a:p>
        </p:txBody>
      </p:sp>
    </p:spTree>
    <p:extLst>
      <p:ext uri="{BB962C8B-B14F-4D97-AF65-F5344CB8AC3E}">
        <p14:creationId xmlns:p14="http://schemas.microsoft.com/office/powerpoint/2010/main" val="22169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41E403B-8ED1-48D9-B83E-20585B169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F4C8DCD-5F18-4B47-B29F-1E2A13330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DE8DB5-891C-4AB6-8296-87CB3B9A6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BEE65-7315-4BB9-9940-992F21C2D33F}" type="datetimeFigureOut">
              <a:rPr lang="fi-FI" smtClean="0"/>
              <a:t>11.4.2024</a:t>
            </a:fld>
            <a:endParaRPr lang="fi-FI"/>
          </a:p>
        </p:txBody>
      </p:sp>
      <p:sp>
        <p:nvSpPr>
          <p:cNvPr id="5" name="Alatunnisteen paikkamerkki 4">
            <a:extLst>
              <a:ext uri="{FF2B5EF4-FFF2-40B4-BE49-F238E27FC236}">
                <a16:creationId xmlns:a16="http://schemas.microsoft.com/office/drawing/2014/main" id="{63B57C44-7B15-4D70-95A5-F7D4C182F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3BCE3CBE-6FD5-400D-BBD6-346F2EA38A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584CF-B86F-465E-9F0B-5636F6294E0F}" type="slidenum">
              <a:rPr lang="fi-FI" smtClean="0"/>
              <a:t>‹#›</a:t>
            </a:fld>
            <a:endParaRPr lang="fi-FI"/>
          </a:p>
        </p:txBody>
      </p:sp>
    </p:spTree>
    <p:extLst>
      <p:ext uri="{BB962C8B-B14F-4D97-AF65-F5344CB8AC3E}">
        <p14:creationId xmlns:p14="http://schemas.microsoft.com/office/powerpoint/2010/main" val="172052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365125"/>
            <a:ext cx="11049000" cy="1325563"/>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495300" y="1825625"/>
            <a:ext cx="11049000" cy="414258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1583737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VAG Rounded Std" panose="020F0502020204020204"/>
          <a:cs typeface="VAG Rounded Std" panose="020F0502020204020204"/>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VAG Rounded Std" panose="020F0502020204020204"/>
          <a:cs typeface="VAG Rounded Std" panose="020F0502020204020204"/>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VAG Rounded Std" panose="020F0502020204020204"/>
          <a:cs typeface="VAG Rounded Std" panose="020F0502020204020204"/>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Georgia" charset="0"/>
          <a:cs typeface="Georgi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ublicdomainpictures.net/en/view-image.php?image=22956&amp;picture=artificial-intelligence-4f"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awpixel.com/image/322567/three-dimensional-men-jigsaw-pieces-teamwork"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valtioneuvosto.fi/sv/projektet?tunnus=OM140:00/2023"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verkostojarjestot.fi/"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kirsi.ala-jaakkola@yhteisokeskus.fi"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uple-boy-girl-fi-gures-239511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4684B0C-349C-417D-8A61-5030719BF5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127" y="5061154"/>
            <a:ext cx="4996872" cy="1796844"/>
          </a:xfrm>
          <a:prstGeom prst="rect">
            <a:avLst/>
          </a:prstGeom>
        </p:spPr>
      </p:pic>
      <p:sp>
        <p:nvSpPr>
          <p:cNvPr id="2" name="Otsikko 1">
            <a:extLst>
              <a:ext uri="{FF2B5EF4-FFF2-40B4-BE49-F238E27FC236}">
                <a16:creationId xmlns:a16="http://schemas.microsoft.com/office/drawing/2014/main" id="{C67B3F37-FAFC-4FE8-99C1-C81CA62E26A8}"/>
              </a:ext>
            </a:extLst>
          </p:cNvPr>
          <p:cNvSpPr>
            <a:spLocks noGrp="1"/>
          </p:cNvSpPr>
          <p:nvPr>
            <p:ph type="ctrTitle"/>
          </p:nvPr>
        </p:nvSpPr>
        <p:spPr>
          <a:xfrm>
            <a:off x="1762759" y="1087582"/>
            <a:ext cx="8683567" cy="2341418"/>
          </a:xfrm>
        </p:spPr>
        <p:txBody>
          <a:bodyPr>
            <a:noAutofit/>
          </a:bodyPr>
          <a:lstStyle/>
          <a:p>
            <a:br>
              <a:rPr lang="fi-FI" sz="4000" dirty="0"/>
            </a:br>
            <a:br>
              <a:rPr lang="fi-FI" sz="4000" dirty="0"/>
            </a:br>
            <a:br>
              <a:rPr lang="fi-FI" sz="4000" dirty="0"/>
            </a:br>
            <a:br>
              <a:rPr lang="fi-FI" sz="4000" dirty="0"/>
            </a:br>
            <a:r>
              <a:rPr lang="fi-FI" sz="4000" dirty="0"/>
              <a:t>DUV-</a:t>
            </a:r>
            <a:r>
              <a:rPr lang="fi-FI" sz="4000" dirty="0" err="1"/>
              <a:t>dag</a:t>
            </a:r>
            <a:r>
              <a:rPr lang="fi-FI" sz="4000" dirty="0"/>
              <a:t> 13.4.2024</a:t>
            </a:r>
            <a:br>
              <a:rPr lang="fi-FI" sz="4000" dirty="0"/>
            </a:br>
            <a:r>
              <a:rPr lang="fi-FI" sz="4000" dirty="0"/>
              <a:t>Vasa</a:t>
            </a:r>
            <a:br>
              <a:rPr lang="fi-FI" sz="4000" dirty="0"/>
            </a:br>
            <a:br>
              <a:rPr lang="fi-FI" sz="4000" dirty="0"/>
            </a:br>
            <a:endParaRPr lang="fi-FI" sz="4000" dirty="0"/>
          </a:p>
        </p:txBody>
      </p:sp>
      <p:sp>
        <p:nvSpPr>
          <p:cNvPr id="3" name="Alaotsikko 2">
            <a:extLst>
              <a:ext uri="{FF2B5EF4-FFF2-40B4-BE49-F238E27FC236}">
                <a16:creationId xmlns:a16="http://schemas.microsoft.com/office/drawing/2014/main" id="{99DF0676-FCE9-4925-8564-AAD7DAA5FB98}"/>
              </a:ext>
            </a:extLst>
          </p:cNvPr>
          <p:cNvSpPr>
            <a:spLocks noGrp="1"/>
          </p:cNvSpPr>
          <p:nvPr>
            <p:ph type="subTitle" idx="1"/>
          </p:nvPr>
        </p:nvSpPr>
        <p:spPr>
          <a:xfrm>
            <a:off x="3329151" y="2767367"/>
            <a:ext cx="5533697" cy="3245506"/>
          </a:xfrm>
        </p:spPr>
        <p:txBody>
          <a:bodyPr vert="horz" lIns="91440" tIns="45720" rIns="91440" bIns="45720" rtlCol="0" anchor="t">
            <a:normAutofit/>
          </a:bodyPr>
          <a:lstStyle/>
          <a:p>
            <a:r>
              <a:rPr lang="fi-FI" sz="2200" dirty="0" err="1"/>
              <a:t>Organisationssakkunnig</a:t>
            </a:r>
            <a:r>
              <a:rPr lang="fi-FI" sz="2200" dirty="0"/>
              <a:t> Kirsi Ala-Jaakkola</a:t>
            </a:r>
          </a:p>
          <a:p>
            <a:r>
              <a:rPr lang="fi-FI" sz="2200" dirty="0"/>
              <a:t>Satakunnan yhteisökeskus ry</a:t>
            </a:r>
          </a:p>
          <a:p>
            <a:r>
              <a:rPr lang="fi-FI" sz="2200" dirty="0" err="1"/>
              <a:t>Österbotten</a:t>
            </a:r>
            <a:endParaRPr lang="fi-FI" sz="2200" dirty="0"/>
          </a:p>
          <a:p>
            <a:r>
              <a:rPr lang="fi-FI" sz="2200" dirty="0"/>
              <a:t>Satakunta</a:t>
            </a:r>
          </a:p>
          <a:p>
            <a:r>
              <a:rPr lang="fi-FI" sz="2200" dirty="0" err="1"/>
              <a:t>Egentliga</a:t>
            </a:r>
            <a:r>
              <a:rPr lang="fi-FI" sz="2200" dirty="0"/>
              <a:t> Finland</a:t>
            </a:r>
          </a:p>
          <a:p>
            <a:r>
              <a:rPr lang="fi-FI" sz="2200" dirty="0" err="1"/>
              <a:t>Svenskspråkiga</a:t>
            </a:r>
            <a:r>
              <a:rPr lang="fi-FI" sz="2200" dirty="0"/>
              <a:t> </a:t>
            </a:r>
            <a:r>
              <a:rPr lang="fi-FI" sz="2200" dirty="0" err="1"/>
              <a:t>organisationer</a:t>
            </a:r>
            <a:endParaRPr lang="fi-FI" sz="2200" dirty="0"/>
          </a:p>
          <a:p>
            <a:endParaRPr lang="fi-FI" sz="2200" dirty="0"/>
          </a:p>
        </p:txBody>
      </p:sp>
      <p:pic>
        <p:nvPicPr>
          <p:cNvPr id="5" name="Bildobjekt 4">
            <a:extLst>
              <a:ext uri="{FF2B5EF4-FFF2-40B4-BE49-F238E27FC236}">
                <a16:creationId xmlns:a16="http://schemas.microsoft.com/office/drawing/2014/main" id="{E60DD9EE-4E27-A9AB-7F36-E4AB95A64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06" y="5114451"/>
            <a:ext cx="2542761" cy="1796844"/>
          </a:xfrm>
          <a:prstGeom prst="rect">
            <a:avLst/>
          </a:prstGeom>
        </p:spPr>
      </p:pic>
    </p:spTree>
    <p:extLst>
      <p:ext uri="{BB962C8B-B14F-4D97-AF65-F5344CB8AC3E}">
        <p14:creationId xmlns:p14="http://schemas.microsoft.com/office/powerpoint/2010/main" val="341858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97610A-3F93-41D6-B507-1889DDCBA671}"/>
              </a:ext>
            </a:extLst>
          </p:cNvPr>
          <p:cNvSpPr>
            <a:spLocks noGrp="1"/>
          </p:cNvSpPr>
          <p:nvPr>
            <p:ph type="title"/>
          </p:nvPr>
        </p:nvSpPr>
        <p:spPr/>
        <p:txBody>
          <a:bodyPr/>
          <a:lstStyle/>
          <a:p>
            <a:r>
              <a:rPr lang="fi-FI"/>
              <a:t>Tähän kuvakollaasi</a:t>
            </a:r>
          </a:p>
        </p:txBody>
      </p:sp>
      <p:pic>
        <p:nvPicPr>
          <p:cNvPr id="7" name="Sisällön paikkamerkki 6" descr="Kuvassa on kollaasi erilaista järjestötoiminnan muodoista. Kuvissa on esimerkiksi rollaattorin kanssa kävelevä ihminen, vapaaehtoinen, pieni lapsi leikkimässä sekä ihmisiä yhdessä jumppaamassa ja kahvittelemassa.">
            <a:extLst>
              <a:ext uri="{FF2B5EF4-FFF2-40B4-BE49-F238E27FC236}">
                <a16:creationId xmlns:a16="http://schemas.microsoft.com/office/drawing/2014/main" id="{696B2318-FF05-476E-BD47-8A63D33941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8" cy="6858000"/>
          </a:xfrm>
        </p:spPr>
      </p:pic>
    </p:spTree>
    <p:extLst>
      <p:ext uri="{BB962C8B-B14F-4D97-AF65-F5344CB8AC3E}">
        <p14:creationId xmlns:p14="http://schemas.microsoft.com/office/powerpoint/2010/main" val="416859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1E758-874C-195E-ECCD-2D0F71567C18}"/>
              </a:ext>
            </a:extLst>
          </p:cNvPr>
          <p:cNvSpPr>
            <a:spLocks noGrp="1"/>
          </p:cNvSpPr>
          <p:nvPr>
            <p:ph type="title"/>
          </p:nvPr>
        </p:nvSpPr>
        <p:spPr>
          <a:xfrm>
            <a:off x="838200" y="469901"/>
            <a:ext cx="10515600" cy="1411908"/>
          </a:xfrm>
        </p:spPr>
        <p:txBody>
          <a:bodyPr>
            <a:normAutofit/>
          </a:bodyPr>
          <a:lstStyle/>
          <a:p>
            <a:r>
              <a:rPr lang="sv-FI" sz="4000" dirty="0"/>
              <a:t>Välfärdsområden – </a:t>
            </a:r>
            <a:br>
              <a:rPr lang="sv-FI" sz="4000" dirty="0"/>
            </a:br>
            <a:r>
              <a:rPr lang="sv-FI" sz="4000" dirty="0"/>
              <a:t>Möjligheter att delta och påverka</a:t>
            </a:r>
          </a:p>
        </p:txBody>
      </p:sp>
      <p:sp>
        <p:nvSpPr>
          <p:cNvPr id="3" name="Platshållare för innehåll 2">
            <a:extLst>
              <a:ext uri="{FF2B5EF4-FFF2-40B4-BE49-F238E27FC236}">
                <a16:creationId xmlns:a16="http://schemas.microsoft.com/office/drawing/2014/main" id="{BB93CAEC-15E8-E1AE-148E-85916B4185ED}"/>
              </a:ext>
            </a:extLst>
          </p:cNvPr>
          <p:cNvSpPr>
            <a:spLocks noGrp="1"/>
          </p:cNvSpPr>
          <p:nvPr>
            <p:ph idx="1"/>
          </p:nvPr>
        </p:nvSpPr>
        <p:spPr>
          <a:xfrm>
            <a:off x="838200" y="2575249"/>
            <a:ext cx="10515600" cy="3601713"/>
          </a:xfrm>
        </p:spPr>
        <p:txBody>
          <a:bodyPr>
            <a:normAutofit/>
          </a:bodyPr>
          <a:lstStyle/>
          <a:p>
            <a:r>
              <a:rPr lang="sv-FI" sz="4000" dirty="0"/>
              <a:t>Lagen om välfärdsområden 611 / 2021</a:t>
            </a:r>
          </a:p>
          <a:p>
            <a:r>
              <a:rPr lang="sv-FI" sz="4000" dirty="0"/>
              <a:t>Lagen om ordnande av social- och hälsovård 612 / 2021</a:t>
            </a:r>
          </a:p>
        </p:txBody>
      </p:sp>
    </p:spTree>
    <p:extLst>
      <p:ext uri="{BB962C8B-B14F-4D97-AF65-F5344CB8AC3E}">
        <p14:creationId xmlns:p14="http://schemas.microsoft.com/office/powerpoint/2010/main" val="142048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DEED2A-E04B-25B5-C9BE-753A0A1EE8E0}"/>
              </a:ext>
            </a:extLst>
          </p:cNvPr>
          <p:cNvSpPr>
            <a:spLocks noGrp="1"/>
          </p:cNvSpPr>
          <p:nvPr>
            <p:ph type="title"/>
          </p:nvPr>
        </p:nvSpPr>
        <p:spPr>
          <a:xfrm>
            <a:off x="838200" y="242597"/>
            <a:ext cx="10515600" cy="541174"/>
          </a:xfrm>
        </p:spPr>
        <p:txBody>
          <a:bodyPr>
            <a:normAutofit fontScale="90000"/>
          </a:bodyPr>
          <a:lstStyle/>
          <a:p>
            <a:br>
              <a:rPr lang="sv-FI" sz="3100" dirty="0"/>
            </a:br>
            <a:r>
              <a:rPr lang="sv-FI" sz="3100" dirty="0"/>
              <a:t>Välfärdsområden - Invånarnas möjligheter att delta och påverka </a:t>
            </a:r>
            <a:br>
              <a:rPr lang="sv-FI" b="1" i="0" dirty="0">
                <a:solidFill>
                  <a:srgbClr val="002F6C"/>
                </a:solidFill>
                <a:effectLst/>
                <a:latin typeface="myriad-pro"/>
              </a:rPr>
            </a:br>
            <a:endParaRPr lang="sv-FI" dirty="0"/>
          </a:p>
        </p:txBody>
      </p:sp>
      <p:sp>
        <p:nvSpPr>
          <p:cNvPr id="3" name="Platshållare för innehåll 2">
            <a:extLst>
              <a:ext uri="{FF2B5EF4-FFF2-40B4-BE49-F238E27FC236}">
                <a16:creationId xmlns:a16="http://schemas.microsoft.com/office/drawing/2014/main" id="{A3083B4B-EB8F-D466-37C8-EFDB7148725F}"/>
              </a:ext>
            </a:extLst>
          </p:cNvPr>
          <p:cNvSpPr>
            <a:spLocks noGrp="1"/>
          </p:cNvSpPr>
          <p:nvPr>
            <p:ph idx="1"/>
          </p:nvPr>
        </p:nvSpPr>
        <p:spPr>
          <a:xfrm>
            <a:off x="838200" y="849087"/>
            <a:ext cx="10515600" cy="5617028"/>
          </a:xfrm>
        </p:spPr>
        <p:txBody>
          <a:bodyPr>
            <a:normAutofit fontScale="92500" lnSpcReduction="20000"/>
          </a:bodyPr>
          <a:lstStyle/>
          <a:p>
            <a:pPr algn="l"/>
            <a:r>
              <a:rPr lang="sv-FI" b="0" i="0" dirty="0">
                <a:effectLst/>
                <a:latin typeface="myriad-pro"/>
              </a:rPr>
              <a:t>Invånarna i välfärdsområdet och de som utnyttjar välfärdsområdets tjänster har rätt att delta i och påverka välfärdsområdets verksamhet. </a:t>
            </a:r>
          </a:p>
          <a:p>
            <a:pPr lvl="1"/>
            <a:r>
              <a:rPr lang="sv-FI" b="0" i="0" dirty="0">
                <a:effectLst/>
                <a:latin typeface="myriad-pro"/>
              </a:rPr>
              <a:t>rösträtt i välfärdsområdesval</a:t>
            </a:r>
          </a:p>
          <a:p>
            <a:pPr lvl="1"/>
            <a:r>
              <a:rPr lang="sv-FI" b="0" i="0" dirty="0">
                <a:effectLst/>
                <a:latin typeface="myriad-pro"/>
              </a:rPr>
              <a:t>rösträtt i folkomröstningar inom välfärdsområden</a:t>
            </a:r>
          </a:p>
          <a:p>
            <a:pPr lvl="1"/>
            <a:r>
              <a:rPr lang="sv-FI" b="0" i="0" dirty="0">
                <a:effectLst/>
                <a:latin typeface="myriad-pro"/>
              </a:rPr>
              <a:t>En medlem av ett välfärdsområde har dessutom initiativrätt i ärenden som gäller välfärdsområdets verksamhet.</a:t>
            </a:r>
            <a:endParaRPr lang="sv-FI" dirty="0">
              <a:latin typeface="myriad-pro"/>
            </a:endParaRPr>
          </a:p>
          <a:p>
            <a:pPr marL="457200" lvl="1" indent="0">
              <a:buNone/>
            </a:pPr>
            <a:endParaRPr lang="sv-FI" dirty="0">
              <a:latin typeface="myriad-pro"/>
            </a:endParaRPr>
          </a:p>
          <a:p>
            <a:pPr marL="228600" lvl="1">
              <a:spcBef>
                <a:spcPts val="1000"/>
              </a:spcBef>
            </a:pPr>
            <a:r>
              <a:rPr lang="sv-FI" sz="2700" dirty="0">
                <a:latin typeface="myriad-pro"/>
              </a:rPr>
              <a:t>Påverkansorgan</a:t>
            </a:r>
          </a:p>
          <a:p>
            <a:pPr lvl="1"/>
            <a:r>
              <a:rPr lang="sv-FI" b="1" dirty="0">
                <a:latin typeface="myriad-pro"/>
              </a:rPr>
              <a:t>Ett ungdomsfullmäktige </a:t>
            </a:r>
            <a:r>
              <a:rPr lang="sv-FI" dirty="0">
                <a:latin typeface="myriad-pro"/>
              </a:rPr>
              <a:t>eller en motsvarande påverkansgrupp för unga i välfärdsområdet för att garantera den unga befolkningens möjligheter att delta och påverka</a:t>
            </a:r>
          </a:p>
          <a:p>
            <a:pPr lvl="1"/>
            <a:r>
              <a:rPr lang="sv-FI" b="1" dirty="0">
                <a:latin typeface="myriad-pro"/>
              </a:rPr>
              <a:t>Ett äldreråd </a:t>
            </a:r>
            <a:r>
              <a:rPr lang="sv-FI" dirty="0">
                <a:latin typeface="myriad-pro"/>
              </a:rPr>
              <a:t>för välfärdsområdet för att garantera den äldre befolkningens möjligheter att delta och påverka </a:t>
            </a:r>
          </a:p>
          <a:p>
            <a:pPr lvl="1"/>
            <a:r>
              <a:rPr lang="sv-FI" b="1" dirty="0">
                <a:latin typeface="myriad-pro"/>
              </a:rPr>
              <a:t>Ett råd för personer med funktionsnedsättning</a:t>
            </a:r>
            <a:r>
              <a:rPr lang="sv-FI" dirty="0">
                <a:latin typeface="myriad-pro"/>
              </a:rPr>
              <a:t> för att säkerställa funktionshindrades möjligheter att delta och påverka. </a:t>
            </a:r>
          </a:p>
          <a:p>
            <a:pPr lvl="1"/>
            <a:r>
              <a:rPr lang="sv-FI" b="0" i="0" dirty="0">
                <a:effectLst/>
                <a:latin typeface="myriad-pro"/>
              </a:rPr>
              <a:t>Medlemmarna i dessa organ väljs bland medlemmarna i motsvarande påverkansorgan i de kommuner som hör till välfärdsområdet så att det från varje sådant kommunalt organ väljs minst en representant. Dessutom kan andra personer väljas till påverkansorganen. Välfärdsområdesstyrelsen ska sörja för de ovan nämnda organens verksamhetsförutsättningar.</a:t>
            </a:r>
          </a:p>
          <a:p>
            <a:endParaRPr lang="sv-FI" dirty="0"/>
          </a:p>
        </p:txBody>
      </p:sp>
    </p:spTree>
    <p:extLst>
      <p:ext uri="{BB962C8B-B14F-4D97-AF65-F5344CB8AC3E}">
        <p14:creationId xmlns:p14="http://schemas.microsoft.com/office/powerpoint/2010/main" val="48508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DEED2A-E04B-25B5-C9BE-753A0A1EE8E0}"/>
              </a:ext>
            </a:extLst>
          </p:cNvPr>
          <p:cNvSpPr>
            <a:spLocks noGrp="1"/>
          </p:cNvSpPr>
          <p:nvPr>
            <p:ph type="title"/>
          </p:nvPr>
        </p:nvSpPr>
        <p:spPr>
          <a:xfrm>
            <a:off x="838200" y="242597"/>
            <a:ext cx="10515600" cy="541174"/>
          </a:xfrm>
        </p:spPr>
        <p:txBody>
          <a:bodyPr>
            <a:normAutofit fontScale="90000"/>
          </a:bodyPr>
          <a:lstStyle/>
          <a:p>
            <a:br>
              <a:rPr lang="sv-FI" sz="3100" dirty="0"/>
            </a:br>
            <a:r>
              <a:rPr lang="sv-FI" sz="3100" dirty="0"/>
              <a:t>Välfärdsområden - Invånarnas möjligheter att delta och påverka </a:t>
            </a:r>
            <a:br>
              <a:rPr lang="sv-FI" b="1" i="0" dirty="0">
                <a:solidFill>
                  <a:srgbClr val="002F6C"/>
                </a:solidFill>
                <a:effectLst/>
                <a:latin typeface="myriad-pro"/>
              </a:rPr>
            </a:br>
            <a:endParaRPr lang="sv-FI" dirty="0"/>
          </a:p>
        </p:txBody>
      </p:sp>
      <p:sp>
        <p:nvSpPr>
          <p:cNvPr id="3" name="Platshållare för innehåll 2">
            <a:extLst>
              <a:ext uri="{FF2B5EF4-FFF2-40B4-BE49-F238E27FC236}">
                <a16:creationId xmlns:a16="http://schemas.microsoft.com/office/drawing/2014/main" id="{A3083B4B-EB8F-D466-37C8-EFDB7148725F}"/>
              </a:ext>
            </a:extLst>
          </p:cNvPr>
          <p:cNvSpPr>
            <a:spLocks noGrp="1"/>
          </p:cNvSpPr>
          <p:nvPr>
            <p:ph idx="1"/>
          </p:nvPr>
        </p:nvSpPr>
        <p:spPr>
          <a:xfrm>
            <a:off x="838200" y="895739"/>
            <a:ext cx="10515600" cy="5281224"/>
          </a:xfrm>
        </p:spPr>
        <p:txBody>
          <a:bodyPr>
            <a:normAutofit/>
          </a:bodyPr>
          <a:lstStyle/>
          <a:p>
            <a:pPr algn="l"/>
            <a:r>
              <a:rPr lang="sv-FI" sz="3200" b="0" i="0" dirty="0">
                <a:solidFill>
                  <a:srgbClr val="111111"/>
                </a:solidFill>
                <a:effectLst/>
                <a:latin typeface="myriad-pro"/>
              </a:rPr>
              <a:t>Välfärdsområdesfullmäktige ska se till att det finns mångsidiga och effektiva möjligheter att delta. Deltagande och påverkan kan främjas i synnerhet genom att</a:t>
            </a:r>
          </a:p>
          <a:p>
            <a:pPr lvl="1"/>
            <a:r>
              <a:rPr lang="sv-FI" sz="2800" dirty="0">
                <a:solidFill>
                  <a:srgbClr val="111111"/>
                </a:solidFill>
                <a:latin typeface="myriad-pro"/>
              </a:rPr>
              <a:t>ordna diskussionsmöten och invånarråd</a:t>
            </a:r>
          </a:p>
          <a:p>
            <a:pPr lvl="1"/>
            <a:r>
              <a:rPr lang="sv-FI" sz="2800" dirty="0">
                <a:solidFill>
                  <a:srgbClr val="111111"/>
                </a:solidFill>
                <a:latin typeface="myriad-pro"/>
              </a:rPr>
              <a:t>utreda invånarnas åsikter innan beslut fattas</a:t>
            </a:r>
          </a:p>
          <a:p>
            <a:pPr lvl="1"/>
            <a:r>
              <a:rPr lang="sv-FI" sz="2800" dirty="0">
                <a:solidFill>
                  <a:srgbClr val="111111"/>
                </a:solidFill>
                <a:latin typeface="myriad-pro"/>
              </a:rPr>
              <a:t>välja företrädare för tjänsteanvändarna i välfärdsområdets organ</a:t>
            </a:r>
          </a:p>
          <a:p>
            <a:pPr lvl="1"/>
            <a:r>
              <a:rPr lang="sv-FI" sz="2800" dirty="0">
                <a:solidFill>
                  <a:srgbClr val="111111"/>
                </a:solidFill>
                <a:latin typeface="myriad-pro"/>
              </a:rPr>
              <a:t>planera och utveckla tjänster tillsammans med dem som använder tjänsterna</a:t>
            </a:r>
          </a:p>
          <a:p>
            <a:pPr lvl="1"/>
            <a:r>
              <a:rPr lang="sv-FI" sz="2800" dirty="0">
                <a:solidFill>
                  <a:srgbClr val="111111"/>
                </a:solidFill>
                <a:latin typeface="myriad-pro"/>
              </a:rPr>
              <a:t>ordna möjligheter att delta i planeringen av välfärdsområdets ekonomi</a:t>
            </a:r>
          </a:p>
          <a:p>
            <a:pPr lvl="1"/>
            <a:r>
              <a:rPr lang="sv-FI" sz="2800" dirty="0">
                <a:solidFill>
                  <a:srgbClr val="111111"/>
                </a:solidFill>
                <a:latin typeface="myriad-pro"/>
              </a:rPr>
              <a:t>stöda invånarnas, organisationernas och andra samfunds planering och beredning av ärenden på eget initiativ. </a:t>
            </a:r>
          </a:p>
          <a:p>
            <a:endParaRPr lang="sv-FI" dirty="0"/>
          </a:p>
        </p:txBody>
      </p:sp>
    </p:spTree>
    <p:extLst>
      <p:ext uri="{BB962C8B-B14F-4D97-AF65-F5344CB8AC3E}">
        <p14:creationId xmlns:p14="http://schemas.microsoft.com/office/powerpoint/2010/main" val="226109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63F7F-5575-BC89-B9BC-85A304D6C577}"/>
              </a:ext>
            </a:extLst>
          </p:cNvPr>
          <p:cNvSpPr>
            <a:spLocks noGrp="1"/>
          </p:cNvSpPr>
          <p:nvPr>
            <p:ph type="title"/>
          </p:nvPr>
        </p:nvSpPr>
        <p:spPr>
          <a:xfrm>
            <a:off x="838200" y="469901"/>
            <a:ext cx="10515600" cy="687095"/>
          </a:xfrm>
        </p:spPr>
        <p:txBody>
          <a:bodyPr>
            <a:normAutofit/>
          </a:bodyPr>
          <a:lstStyle/>
          <a:p>
            <a:r>
              <a:rPr lang="sv-FI" sz="4000" dirty="0"/>
              <a:t>Välfärdsplan och -berättelse</a:t>
            </a:r>
          </a:p>
        </p:txBody>
      </p:sp>
      <p:sp>
        <p:nvSpPr>
          <p:cNvPr id="3" name="Platshållare för innehåll 2">
            <a:extLst>
              <a:ext uri="{FF2B5EF4-FFF2-40B4-BE49-F238E27FC236}">
                <a16:creationId xmlns:a16="http://schemas.microsoft.com/office/drawing/2014/main" id="{64984225-78C8-219A-A804-67A1B3BFFD9B}"/>
              </a:ext>
            </a:extLst>
          </p:cNvPr>
          <p:cNvSpPr>
            <a:spLocks noGrp="1"/>
          </p:cNvSpPr>
          <p:nvPr>
            <p:ph idx="1"/>
          </p:nvPr>
        </p:nvSpPr>
        <p:spPr>
          <a:xfrm>
            <a:off x="838200" y="1324947"/>
            <a:ext cx="10515600" cy="4852016"/>
          </a:xfrm>
        </p:spPr>
        <p:txBody>
          <a:bodyPr>
            <a:normAutofit/>
          </a:bodyPr>
          <a:lstStyle/>
          <a:p>
            <a:r>
              <a:rPr lang="sv-FI" sz="2600" dirty="0">
                <a:solidFill>
                  <a:srgbClr val="444444"/>
                </a:solidFill>
                <a:latin typeface="IntervalSansProRegular"/>
              </a:rPr>
              <a:t>En beskrivning av hälsa och välfärd samt främjandet av dessa i kommunen: nuläget, mål och åtgärder</a:t>
            </a:r>
          </a:p>
          <a:p>
            <a:r>
              <a:rPr lang="sv-FI" sz="2600" dirty="0">
                <a:solidFill>
                  <a:srgbClr val="444444"/>
                </a:solidFill>
                <a:latin typeface="IntervalSansProRegular"/>
              </a:rPr>
              <a:t>Ger gemensamt antagna mål för främjandet av välfärden</a:t>
            </a:r>
          </a:p>
          <a:p>
            <a:r>
              <a:rPr lang="sv-FI" sz="2600" dirty="0">
                <a:solidFill>
                  <a:srgbClr val="444444"/>
                </a:solidFill>
                <a:latin typeface="IntervalSansProRegular"/>
              </a:rPr>
              <a:t>Främjar kommuninvånarnas välfärd och kommunens livskraft</a:t>
            </a:r>
          </a:p>
          <a:p>
            <a:r>
              <a:rPr lang="sv-FI" sz="2600" dirty="0">
                <a:solidFill>
                  <a:srgbClr val="444444"/>
                </a:solidFill>
                <a:latin typeface="IntervalSansProRegular"/>
              </a:rPr>
              <a:t>Erbjuder grunder för besluten</a:t>
            </a:r>
          </a:p>
          <a:p>
            <a:r>
              <a:rPr lang="sv-FI" sz="2600" dirty="0">
                <a:solidFill>
                  <a:srgbClr val="444444"/>
                </a:solidFill>
                <a:latin typeface="IntervalSansProRegular"/>
              </a:rPr>
              <a:t>Hjälper med att prioritera verksamheten</a:t>
            </a:r>
          </a:p>
          <a:p>
            <a:r>
              <a:rPr lang="sv-FI" sz="2600" dirty="0">
                <a:solidFill>
                  <a:srgbClr val="444444"/>
                </a:solidFill>
                <a:latin typeface="IntervalSansProRegular"/>
              </a:rPr>
              <a:t>Stödjer utvärdering av verksamheten</a:t>
            </a:r>
          </a:p>
          <a:p>
            <a:r>
              <a:rPr lang="sv-FI" sz="2600" dirty="0">
                <a:solidFill>
                  <a:srgbClr val="444444"/>
                </a:solidFill>
                <a:latin typeface="IntervalSansProRegular"/>
              </a:rPr>
              <a:t>Säkerställer resurserna för verksamheten</a:t>
            </a:r>
          </a:p>
          <a:p>
            <a:r>
              <a:rPr lang="sv-FI" sz="2600" dirty="0">
                <a:solidFill>
                  <a:srgbClr val="444444"/>
                </a:solidFill>
                <a:latin typeface="IntervalSansProRegular"/>
              </a:rPr>
              <a:t>För samman olika aktörer som tillsammans kan påverkar uppnåendet av målen</a:t>
            </a:r>
          </a:p>
          <a:p>
            <a:pPr marL="0" indent="0">
              <a:buNone/>
            </a:pPr>
            <a:r>
              <a:rPr lang="sv-FI" sz="1200" dirty="0">
                <a:solidFill>
                  <a:srgbClr val="444444"/>
                </a:solidFill>
                <a:latin typeface="IntervalSansProRegular"/>
              </a:rPr>
              <a:t>Källa: THL</a:t>
            </a:r>
          </a:p>
        </p:txBody>
      </p:sp>
    </p:spTree>
    <p:extLst>
      <p:ext uri="{BB962C8B-B14F-4D97-AF65-F5344CB8AC3E}">
        <p14:creationId xmlns:p14="http://schemas.microsoft.com/office/powerpoint/2010/main" val="370838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63F7F-5575-BC89-B9BC-85A304D6C577}"/>
              </a:ext>
            </a:extLst>
          </p:cNvPr>
          <p:cNvSpPr>
            <a:spLocks noGrp="1"/>
          </p:cNvSpPr>
          <p:nvPr>
            <p:ph type="title"/>
          </p:nvPr>
        </p:nvSpPr>
        <p:spPr>
          <a:xfrm>
            <a:off x="838200" y="469901"/>
            <a:ext cx="10515600" cy="687095"/>
          </a:xfrm>
        </p:spPr>
        <p:txBody>
          <a:bodyPr>
            <a:normAutofit/>
          </a:bodyPr>
          <a:lstStyle/>
          <a:p>
            <a:r>
              <a:rPr lang="sv-FI" sz="4000" dirty="0"/>
              <a:t>Välfärdsplan och -berättelse</a:t>
            </a:r>
          </a:p>
        </p:txBody>
      </p:sp>
      <p:sp>
        <p:nvSpPr>
          <p:cNvPr id="3" name="Platshållare för innehåll 2">
            <a:extLst>
              <a:ext uri="{FF2B5EF4-FFF2-40B4-BE49-F238E27FC236}">
                <a16:creationId xmlns:a16="http://schemas.microsoft.com/office/drawing/2014/main" id="{64984225-78C8-219A-A804-67A1B3BFFD9B}"/>
              </a:ext>
            </a:extLst>
          </p:cNvPr>
          <p:cNvSpPr>
            <a:spLocks noGrp="1"/>
          </p:cNvSpPr>
          <p:nvPr>
            <p:ph idx="1"/>
          </p:nvPr>
        </p:nvSpPr>
        <p:spPr>
          <a:xfrm>
            <a:off x="838200" y="1324947"/>
            <a:ext cx="10515600" cy="4852016"/>
          </a:xfrm>
        </p:spPr>
        <p:txBody>
          <a:bodyPr>
            <a:normAutofit/>
          </a:bodyPr>
          <a:lstStyle/>
          <a:p>
            <a:r>
              <a:rPr lang="sv-FI" dirty="0">
                <a:latin typeface="IntervalSansProRegular"/>
              </a:rPr>
              <a:t>Kan innehålla andra frivilliga eller lagstadgade planer som stödjer välfärden</a:t>
            </a:r>
          </a:p>
          <a:p>
            <a:pPr lvl="1"/>
            <a:r>
              <a:rPr lang="sv-FI" sz="2000" b="0" i="0" dirty="0">
                <a:effectLst/>
                <a:latin typeface="source sans pro" panose="020B0503030403020204" pitchFamily="34" charset="0"/>
              </a:rPr>
              <a:t>planer och program som rör barn och äldre</a:t>
            </a:r>
            <a:endParaRPr lang="sv-FI" sz="2000" dirty="0">
              <a:latin typeface="IntervalSansProRegular"/>
            </a:endParaRPr>
          </a:p>
          <a:p>
            <a:pPr algn="l"/>
            <a:r>
              <a:rPr lang="sv-FI" dirty="0">
                <a:latin typeface="IntervalSansProRegular"/>
              </a:rPr>
              <a:t>Det är också bra att till välfärdsberättelsen och -planen foga planerna för</a:t>
            </a:r>
          </a:p>
          <a:p>
            <a:pPr lvl="1">
              <a:lnSpc>
                <a:spcPct val="100000"/>
              </a:lnSpc>
            </a:pPr>
            <a:r>
              <a:rPr lang="sv-FI" sz="2000" dirty="0">
                <a:latin typeface="source sans pro" panose="020B0503030403020204" pitchFamily="34" charset="0"/>
              </a:rPr>
              <a:t>kulturell välfärd</a:t>
            </a:r>
          </a:p>
          <a:p>
            <a:pPr lvl="1">
              <a:lnSpc>
                <a:spcPct val="100000"/>
              </a:lnSpc>
            </a:pPr>
            <a:r>
              <a:rPr lang="sv-FI" sz="2000" dirty="0">
                <a:latin typeface="source sans pro" panose="020B0503030403020204" pitchFamily="34" charset="0"/>
              </a:rPr>
              <a:t>delaktighet</a:t>
            </a:r>
          </a:p>
          <a:p>
            <a:pPr lvl="1">
              <a:lnSpc>
                <a:spcPct val="100000"/>
              </a:lnSpc>
            </a:pPr>
            <a:r>
              <a:rPr lang="sv-FI" sz="2000" dirty="0">
                <a:latin typeface="source sans pro" panose="020B0503030403020204" pitchFamily="34" charset="0"/>
              </a:rPr>
              <a:t>jämställdhet och jämlikhet</a:t>
            </a:r>
          </a:p>
          <a:p>
            <a:pPr lvl="1">
              <a:lnSpc>
                <a:spcPct val="100000"/>
              </a:lnSpc>
            </a:pPr>
            <a:r>
              <a:rPr lang="sv-FI" sz="2000" dirty="0">
                <a:latin typeface="source sans pro" panose="020B0503030403020204" pitchFamily="34" charset="0"/>
              </a:rPr>
              <a:t>Trygghet</a:t>
            </a:r>
            <a:endParaRPr lang="sv-FI" dirty="0">
              <a:latin typeface="IntervalSansProRegular"/>
            </a:endParaRPr>
          </a:p>
          <a:p>
            <a:r>
              <a:rPr lang="sv-FI" sz="2800" dirty="0">
                <a:latin typeface="IntervalSansProRegular"/>
              </a:rPr>
              <a:t>Arbetet med välfärdsberättelsen kan endast göras tillsammans</a:t>
            </a:r>
          </a:p>
          <a:p>
            <a:pPr lvl="1">
              <a:lnSpc>
                <a:spcPct val="110000"/>
              </a:lnSpc>
            </a:pPr>
            <a:r>
              <a:rPr lang="sv-FI" sz="2000" dirty="0">
                <a:latin typeface="source sans pro" panose="020B0503030403020204" pitchFamily="34" charset="0"/>
              </a:rPr>
              <a:t>kommunens välfärdsgrupp, alla sektorer i kommunen, organisationer, församlingar och eventuella andra aktörer såsom företag, förtroendevalda</a:t>
            </a:r>
          </a:p>
          <a:p>
            <a:pPr marL="457200" lvl="1" indent="0">
              <a:buNone/>
            </a:pPr>
            <a:endParaRPr lang="sv-FI" sz="1200" dirty="0">
              <a:solidFill>
                <a:srgbClr val="444444"/>
              </a:solidFill>
              <a:latin typeface="IntervalSansProRegular"/>
            </a:endParaRPr>
          </a:p>
          <a:p>
            <a:pPr lvl="1"/>
            <a:endParaRPr lang="sv-FI" sz="2800" dirty="0">
              <a:solidFill>
                <a:srgbClr val="444444"/>
              </a:solidFill>
              <a:latin typeface="IntervalSansProRegular"/>
            </a:endParaRPr>
          </a:p>
          <a:p>
            <a:pPr marL="457200" lvl="1" indent="0">
              <a:buNone/>
            </a:pPr>
            <a:endParaRPr lang="sv-FI" sz="2000" dirty="0">
              <a:solidFill>
                <a:srgbClr val="303030"/>
              </a:solidFill>
              <a:latin typeface="source sans pro" panose="020B0503030403020204" pitchFamily="34" charset="0"/>
            </a:endParaRPr>
          </a:p>
          <a:p>
            <a:pPr marL="457200" lvl="1" indent="0">
              <a:buNone/>
            </a:pPr>
            <a:endParaRPr lang="sv-FI" sz="2000" dirty="0">
              <a:solidFill>
                <a:srgbClr val="303030"/>
              </a:solidFill>
              <a:latin typeface="source sans pro" panose="020B0503030403020204" pitchFamily="34" charset="0"/>
            </a:endParaRPr>
          </a:p>
          <a:p>
            <a:endParaRPr lang="sv-FI" sz="2600" dirty="0">
              <a:solidFill>
                <a:srgbClr val="444444"/>
              </a:solidFill>
              <a:latin typeface="IntervalSansProRegular"/>
            </a:endParaRPr>
          </a:p>
        </p:txBody>
      </p:sp>
    </p:spTree>
    <p:extLst>
      <p:ext uri="{BB962C8B-B14F-4D97-AF65-F5344CB8AC3E}">
        <p14:creationId xmlns:p14="http://schemas.microsoft.com/office/powerpoint/2010/main" val="337172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B150D2-C1C7-A57F-3CEB-28877E5F97EE}"/>
              </a:ext>
            </a:extLst>
          </p:cNvPr>
          <p:cNvSpPr>
            <a:spLocks noGrp="1"/>
          </p:cNvSpPr>
          <p:nvPr>
            <p:ph type="title"/>
          </p:nvPr>
        </p:nvSpPr>
        <p:spPr>
          <a:xfrm>
            <a:off x="838200" y="291548"/>
            <a:ext cx="10515600" cy="1179443"/>
          </a:xfrm>
        </p:spPr>
        <p:txBody>
          <a:bodyPr>
            <a:normAutofit fontScale="90000"/>
          </a:bodyPr>
          <a:lstStyle/>
          <a:p>
            <a:r>
              <a:rPr lang="fi-FI" dirty="0" err="1"/>
              <a:t>Hur</a:t>
            </a:r>
            <a:r>
              <a:rPr lang="fi-FI" dirty="0"/>
              <a:t> </a:t>
            </a:r>
            <a:r>
              <a:rPr lang="fi-FI" dirty="0" err="1"/>
              <a:t>främja</a:t>
            </a:r>
            <a:r>
              <a:rPr lang="fi-FI" dirty="0"/>
              <a:t> </a:t>
            </a:r>
            <a:r>
              <a:rPr lang="fi-FI" dirty="0" err="1"/>
              <a:t>samarbetet</a:t>
            </a:r>
            <a:r>
              <a:rPr lang="fi-FI" dirty="0"/>
              <a:t> </a:t>
            </a:r>
            <a:r>
              <a:rPr lang="fi-FI" dirty="0" err="1"/>
              <a:t>mellan</a:t>
            </a:r>
            <a:r>
              <a:rPr lang="fi-FI" dirty="0"/>
              <a:t> </a:t>
            </a:r>
            <a:r>
              <a:rPr lang="fi-FI" dirty="0" err="1"/>
              <a:t>välfärdsområden</a:t>
            </a:r>
            <a:r>
              <a:rPr lang="fi-FI" dirty="0"/>
              <a:t> </a:t>
            </a:r>
            <a:r>
              <a:rPr lang="fi-FI" dirty="0" err="1"/>
              <a:t>och</a:t>
            </a:r>
            <a:r>
              <a:rPr lang="fi-FI" dirty="0"/>
              <a:t> </a:t>
            </a:r>
            <a:r>
              <a:rPr lang="fi-FI" dirty="0" err="1"/>
              <a:t>organisationer</a:t>
            </a:r>
            <a:r>
              <a:rPr lang="fi-FI" dirty="0"/>
              <a:t>?</a:t>
            </a:r>
          </a:p>
        </p:txBody>
      </p:sp>
      <p:sp>
        <p:nvSpPr>
          <p:cNvPr id="3" name="Sisällön paikkamerkki 2">
            <a:extLst>
              <a:ext uri="{FF2B5EF4-FFF2-40B4-BE49-F238E27FC236}">
                <a16:creationId xmlns:a16="http://schemas.microsoft.com/office/drawing/2014/main" id="{8C6AC236-A888-94D3-D272-E351B9911B3A}"/>
              </a:ext>
            </a:extLst>
          </p:cNvPr>
          <p:cNvSpPr>
            <a:spLocks noGrp="1"/>
          </p:cNvSpPr>
          <p:nvPr>
            <p:ph idx="1"/>
          </p:nvPr>
        </p:nvSpPr>
        <p:spPr/>
        <p:txBody>
          <a:bodyPr/>
          <a:lstStyle/>
          <a:p>
            <a:r>
              <a:rPr lang="fi-FI" dirty="0" err="1"/>
              <a:t>Organisationerna</a:t>
            </a:r>
            <a:r>
              <a:rPr lang="fi-FI" dirty="0"/>
              <a:t> </a:t>
            </a:r>
            <a:r>
              <a:rPr lang="fi-FI" dirty="0" err="1"/>
              <a:t>bör</a:t>
            </a:r>
            <a:r>
              <a:rPr lang="fi-FI" dirty="0"/>
              <a:t> </a:t>
            </a:r>
            <a:r>
              <a:rPr lang="fi-FI" dirty="0" err="1"/>
              <a:t>ses</a:t>
            </a:r>
            <a:r>
              <a:rPr lang="fi-FI" dirty="0"/>
              <a:t> </a:t>
            </a:r>
            <a:r>
              <a:rPr lang="fi-FI" dirty="0" err="1"/>
              <a:t>som</a:t>
            </a:r>
            <a:r>
              <a:rPr lang="fi-FI" dirty="0"/>
              <a:t> en </a:t>
            </a:r>
            <a:r>
              <a:rPr lang="fi-FI" dirty="0" err="1"/>
              <a:t>jämlik</a:t>
            </a:r>
            <a:r>
              <a:rPr lang="fi-FI" dirty="0"/>
              <a:t> </a:t>
            </a:r>
            <a:r>
              <a:rPr lang="fi-FI" dirty="0" err="1"/>
              <a:t>samarbetspartner</a:t>
            </a:r>
            <a:endParaRPr lang="fi-FI" dirty="0"/>
          </a:p>
          <a:p>
            <a:r>
              <a:rPr lang="fi-FI" dirty="0" err="1"/>
              <a:t>Strukturer</a:t>
            </a:r>
            <a:r>
              <a:rPr lang="fi-FI" dirty="0"/>
              <a:t> för </a:t>
            </a:r>
            <a:r>
              <a:rPr lang="fi-FI" dirty="0" err="1"/>
              <a:t>samarbetet</a:t>
            </a:r>
            <a:r>
              <a:rPr lang="fi-FI" dirty="0"/>
              <a:t> </a:t>
            </a:r>
            <a:r>
              <a:rPr lang="fi-FI" dirty="0" err="1"/>
              <a:t>behövs</a:t>
            </a:r>
            <a:r>
              <a:rPr lang="fi-FI" dirty="0"/>
              <a:t> (</a:t>
            </a:r>
            <a:r>
              <a:rPr lang="fi-FI" dirty="0" err="1"/>
              <a:t>också</a:t>
            </a:r>
            <a:r>
              <a:rPr lang="fi-FI" dirty="0"/>
              <a:t> i </a:t>
            </a:r>
            <a:r>
              <a:rPr lang="fi-FI" dirty="0" err="1"/>
              <a:t>kommunerna</a:t>
            </a:r>
            <a:r>
              <a:rPr lang="fi-FI" dirty="0"/>
              <a:t>)</a:t>
            </a:r>
          </a:p>
          <a:p>
            <a:pPr lvl="1"/>
            <a:r>
              <a:rPr lang="fi-FI" dirty="0" err="1"/>
              <a:t>Bör</a:t>
            </a:r>
            <a:r>
              <a:rPr lang="fi-FI" dirty="0"/>
              <a:t> vara </a:t>
            </a:r>
            <a:r>
              <a:rPr lang="fi-FI" dirty="0" err="1"/>
              <a:t>dokumenterat</a:t>
            </a:r>
            <a:r>
              <a:rPr lang="fi-FI" dirty="0"/>
              <a:t> i </a:t>
            </a:r>
            <a:r>
              <a:rPr lang="fi-FI" dirty="0" err="1"/>
              <a:t>strategier</a:t>
            </a:r>
            <a:r>
              <a:rPr lang="fi-FI" dirty="0"/>
              <a:t>, </a:t>
            </a:r>
            <a:r>
              <a:rPr lang="fi-FI" dirty="0" err="1"/>
              <a:t>förvaltningsstadgor</a:t>
            </a:r>
            <a:r>
              <a:rPr lang="fi-FI" dirty="0"/>
              <a:t>, </a:t>
            </a:r>
            <a:r>
              <a:rPr lang="fi-FI" dirty="0" err="1"/>
              <a:t>avtal</a:t>
            </a:r>
            <a:endParaRPr lang="fi-FI" dirty="0"/>
          </a:p>
          <a:p>
            <a:pPr lvl="1"/>
            <a:r>
              <a:rPr lang="fi-FI" dirty="0" err="1"/>
              <a:t>Organ</a:t>
            </a:r>
            <a:r>
              <a:rPr lang="fi-FI" dirty="0"/>
              <a:t> </a:t>
            </a:r>
            <a:r>
              <a:rPr lang="fi-FI" dirty="0" err="1"/>
              <a:t>och</a:t>
            </a:r>
            <a:r>
              <a:rPr lang="fi-FI" dirty="0"/>
              <a:t> </a:t>
            </a:r>
            <a:r>
              <a:rPr lang="fi-FI" dirty="0" err="1"/>
              <a:t>ansvarspersoner</a:t>
            </a:r>
            <a:r>
              <a:rPr lang="fi-FI" dirty="0"/>
              <a:t> för </a:t>
            </a:r>
            <a:r>
              <a:rPr lang="fi-FI" dirty="0" err="1"/>
              <a:t>samarbete</a:t>
            </a:r>
            <a:r>
              <a:rPr lang="fi-FI" dirty="0"/>
              <a:t> </a:t>
            </a:r>
            <a:r>
              <a:rPr lang="fi-FI" dirty="0" err="1"/>
              <a:t>behövs</a:t>
            </a:r>
            <a:endParaRPr lang="fi-FI" dirty="0"/>
          </a:p>
          <a:p>
            <a:pPr lvl="1"/>
            <a:r>
              <a:rPr lang="fi-FI" dirty="0" err="1"/>
              <a:t>Kommunikation</a:t>
            </a:r>
            <a:r>
              <a:rPr lang="fi-FI" dirty="0"/>
              <a:t>!</a:t>
            </a:r>
          </a:p>
          <a:p>
            <a:r>
              <a:rPr lang="fi-FI" dirty="0" err="1"/>
              <a:t>Samarbetet</a:t>
            </a:r>
            <a:r>
              <a:rPr lang="fi-FI" dirty="0"/>
              <a:t> </a:t>
            </a:r>
            <a:r>
              <a:rPr lang="fi-FI" dirty="0" err="1"/>
              <a:t>skall</a:t>
            </a:r>
            <a:r>
              <a:rPr lang="fi-FI" dirty="0"/>
              <a:t> vara </a:t>
            </a:r>
            <a:r>
              <a:rPr lang="fi-FI" dirty="0" err="1"/>
              <a:t>transparent</a:t>
            </a:r>
            <a:r>
              <a:rPr lang="fi-FI" dirty="0"/>
              <a:t> </a:t>
            </a:r>
            <a:r>
              <a:rPr lang="fi-FI" dirty="0" err="1"/>
              <a:t>och</a:t>
            </a:r>
            <a:r>
              <a:rPr lang="fi-FI" dirty="0"/>
              <a:t> </a:t>
            </a:r>
            <a:r>
              <a:rPr lang="fi-FI" dirty="0" err="1"/>
              <a:t>tillgängligt</a:t>
            </a:r>
            <a:r>
              <a:rPr lang="fi-FI" dirty="0"/>
              <a:t> för alla</a:t>
            </a:r>
          </a:p>
          <a:p>
            <a:r>
              <a:rPr lang="fi-FI" dirty="0" err="1"/>
              <a:t>Organisationerna</a:t>
            </a:r>
            <a:r>
              <a:rPr lang="fi-FI" dirty="0"/>
              <a:t> </a:t>
            </a:r>
            <a:r>
              <a:rPr lang="fi-FI" dirty="0" err="1"/>
              <a:t>bör</a:t>
            </a:r>
            <a:r>
              <a:rPr lang="fi-FI" dirty="0"/>
              <a:t> </a:t>
            </a:r>
            <a:r>
              <a:rPr lang="fi-FI" dirty="0" err="1"/>
              <a:t>tas</a:t>
            </a:r>
            <a:r>
              <a:rPr lang="fi-FI" dirty="0"/>
              <a:t> </a:t>
            </a:r>
            <a:r>
              <a:rPr lang="fi-FI" dirty="0" err="1"/>
              <a:t>med</a:t>
            </a:r>
            <a:r>
              <a:rPr lang="fi-FI" dirty="0"/>
              <a:t> i strategi- </a:t>
            </a:r>
            <a:r>
              <a:rPr lang="fi-FI" dirty="0" err="1"/>
              <a:t>och</a:t>
            </a:r>
            <a:r>
              <a:rPr lang="fi-FI" dirty="0"/>
              <a:t> </a:t>
            </a:r>
            <a:r>
              <a:rPr lang="fi-FI" dirty="0" err="1"/>
              <a:t>planeringsarbetet</a:t>
            </a:r>
            <a:endParaRPr lang="fi-FI" dirty="0"/>
          </a:p>
          <a:p>
            <a:r>
              <a:rPr lang="fi-FI" dirty="0" err="1"/>
              <a:t>Utrymme</a:t>
            </a:r>
            <a:r>
              <a:rPr lang="fi-FI" dirty="0"/>
              <a:t> för </a:t>
            </a:r>
            <a:r>
              <a:rPr lang="fi-FI" dirty="0" err="1"/>
              <a:t>mera</a:t>
            </a:r>
            <a:r>
              <a:rPr lang="fi-FI" dirty="0"/>
              <a:t> </a:t>
            </a:r>
            <a:r>
              <a:rPr lang="fi-FI" dirty="0" err="1"/>
              <a:t>utvecklings</a:t>
            </a:r>
            <a:r>
              <a:rPr lang="fi-FI" dirty="0"/>
              <a:t>- </a:t>
            </a:r>
            <a:r>
              <a:rPr lang="fi-FI" dirty="0" err="1"/>
              <a:t>och</a:t>
            </a:r>
            <a:r>
              <a:rPr lang="fi-FI" dirty="0"/>
              <a:t> </a:t>
            </a:r>
            <a:r>
              <a:rPr lang="fi-FI" dirty="0" err="1"/>
              <a:t>forskningsarbete</a:t>
            </a:r>
            <a:r>
              <a:rPr lang="fi-FI" dirty="0"/>
              <a:t> </a:t>
            </a:r>
            <a:r>
              <a:rPr lang="fi-FI" dirty="0" err="1"/>
              <a:t>finns</a:t>
            </a:r>
            <a:endParaRPr lang="fi-FI" dirty="0"/>
          </a:p>
          <a:p>
            <a:pPr lvl="1"/>
            <a:r>
              <a:rPr lang="fi-FI" dirty="0" err="1"/>
              <a:t>Dialog</a:t>
            </a:r>
            <a:r>
              <a:rPr lang="fi-FI" dirty="0"/>
              <a:t> </a:t>
            </a:r>
            <a:r>
              <a:rPr lang="fi-FI" dirty="0" err="1"/>
              <a:t>mellan</a:t>
            </a:r>
            <a:r>
              <a:rPr lang="fi-FI" dirty="0"/>
              <a:t> </a:t>
            </a:r>
            <a:r>
              <a:rPr lang="fi-FI" dirty="0" err="1"/>
              <a:t>universitet</a:t>
            </a:r>
            <a:r>
              <a:rPr lang="fi-FI" dirty="0"/>
              <a:t>, </a:t>
            </a:r>
            <a:r>
              <a:rPr lang="fi-FI" dirty="0" err="1"/>
              <a:t>högskolor</a:t>
            </a:r>
            <a:r>
              <a:rPr lang="fi-FI" dirty="0"/>
              <a:t> </a:t>
            </a:r>
            <a:r>
              <a:rPr lang="fi-FI" dirty="0" err="1"/>
              <a:t>och</a:t>
            </a:r>
            <a:r>
              <a:rPr lang="fi-FI" dirty="0"/>
              <a:t> </a:t>
            </a:r>
            <a:r>
              <a:rPr lang="fi-FI" dirty="0" err="1"/>
              <a:t>tredje</a:t>
            </a:r>
            <a:r>
              <a:rPr lang="fi-FI" dirty="0"/>
              <a:t> </a:t>
            </a:r>
            <a:r>
              <a:rPr lang="fi-FI" dirty="0" err="1"/>
              <a:t>sektorn</a:t>
            </a:r>
            <a:r>
              <a:rPr lang="fi-FI" dirty="0"/>
              <a:t> </a:t>
            </a:r>
          </a:p>
          <a:p>
            <a:pPr lvl="1"/>
            <a:r>
              <a:rPr lang="fi-FI" dirty="0" err="1"/>
              <a:t>Samarbete</a:t>
            </a:r>
            <a:r>
              <a:rPr lang="fi-FI" dirty="0"/>
              <a:t> </a:t>
            </a:r>
            <a:r>
              <a:rPr lang="fi-FI" dirty="0" err="1"/>
              <a:t>kring</a:t>
            </a:r>
            <a:r>
              <a:rPr lang="fi-FI" dirty="0"/>
              <a:t> </a:t>
            </a:r>
            <a:r>
              <a:rPr lang="fi-FI" dirty="0" err="1"/>
              <a:t>finansiering</a:t>
            </a:r>
            <a:r>
              <a:rPr lang="fi-FI" dirty="0"/>
              <a:t> </a:t>
            </a:r>
            <a:r>
              <a:rPr lang="fi-FI" dirty="0" err="1"/>
              <a:t>behövs</a:t>
            </a:r>
            <a:r>
              <a:rPr lang="fi-FI" dirty="0"/>
              <a:t> </a:t>
            </a:r>
            <a:r>
              <a:rPr lang="fi-FI" dirty="0" err="1"/>
              <a:t>på</a:t>
            </a:r>
            <a:r>
              <a:rPr lang="fi-FI" dirty="0"/>
              <a:t> </a:t>
            </a:r>
            <a:r>
              <a:rPr lang="fi-FI" dirty="0" err="1"/>
              <a:t>fältet</a:t>
            </a:r>
            <a:r>
              <a:rPr lang="fi-FI" dirty="0"/>
              <a:t> </a:t>
            </a:r>
          </a:p>
          <a:p>
            <a:pPr lvl="1"/>
            <a:endParaRPr lang="fi-FI" dirty="0"/>
          </a:p>
        </p:txBody>
      </p:sp>
    </p:spTree>
    <p:extLst>
      <p:ext uri="{BB962C8B-B14F-4D97-AF65-F5344CB8AC3E}">
        <p14:creationId xmlns:p14="http://schemas.microsoft.com/office/powerpoint/2010/main" val="69128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40610-D399-B045-C44C-712F8E0253B7}"/>
              </a:ext>
            </a:extLst>
          </p:cNvPr>
          <p:cNvSpPr>
            <a:spLocks noGrp="1"/>
          </p:cNvSpPr>
          <p:nvPr>
            <p:ph type="title"/>
          </p:nvPr>
        </p:nvSpPr>
        <p:spPr>
          <a:xfrm>
            <a:off x="838200" y="469901"/>
            <a:ext cx="10515600" cy="1518556"/>
          </a:xfrm>
        </p:spPr>
        <p:txBody>
          <a:bodyPr>
            <a:normAutofit/>
          </a:bodyPr>
          <a:lstStyle/>
          <a:p>
            <a:pPr algn="ctr"/>
            <a:r>
              <a:rPr lang="sv-FI" sz="6000" dirty="0"/>
              <a:t>Vad säger A.I.?</a:t>
            </a:r>
          </a:p>
        </p:txBody>
      </p:sp>
      <p:pic>
        <p:nvPicPr>
          <p:cNvPr id="5" name="Platshållare för innehåll 4" descr="En bild som visar person, hand&#10;&#10;Automatiskt genererad beskrivning">
            <a:extLst>
              <a:ext uri="{FF2B5EF4-FFF2-40B4-BE49-F238E27FC236}">
                <a16:creationId xmlns:a16="http://schemas.microsoft.com/office/drawing/2014/main" id="{85365AAF-DFA4-35CC-8D77-F1DF85AEE7D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8219" y="2380343"/>
            <a:ext cx="6559267" cy="3247162"/>
          </a:xfrm>
        </p:spPr>
      </p:pic>
    </p:spTree>
    <p:extLst>
      <p:ext uri="{BB962C8B-B14F-4D97-AF65-F5344CB8AC3E}">
        <p14:creationId xmlns:p14="http://schemas.microsoft.com/office/powerpoint/2010/main" val="207672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798EBD-DA17-C364-5D9A-D90D6CE895DB}"/>
              </a:ext>
            </a:extLst>
          </p:cNvPr>
          <p:cNvSpPr>
            <a:spLocks noGrp="1"/>
          </p:cNvSpPr>
          <p:nvPr>
            <p:ph type="title"/>
          </p:nvPr>
        </p:nvSpPr>
        <p:spPr>
          <a:xfrm>
            <a:off x="838200" y="681037"/>
            <a:ext cx="10515600" cy="642938"/>
          </a:xfrm>
        </p:spPr>
        <p:txBody>
          <a:bodyPr>
            <a:normAutofit fontScale="90000"/>
          </a:bodyPr>
          <a:lstStyle/>
          <a:p>
            <a:r>
              <a:rPr lang="sv-FI" sz="3100" b="1" dirty="0">
                <a:effectLst/>
                <a:latin typeface="Helvetica Neue" panose="02000503000000020004" pitchFamily="2" charset="0"/>
              </a:rPr>
              <a:t>10 intressanta idéer för välfärdsområdenas och civilsamhällets samarbete:</a:t>
            </a:r>
            <a:br>
              <a:rPr lang="sv-FI" dirty="0">
                <a:effectLst/>
                <a:latin typeface="Helvetica Neue" panose="02000503000000020004" pitchFamily="2" charset="0"/>
              </a:rPr>
            </a:br>
            <a:endParaRPr lang="sv-FI" dirty="0"/>
          </a:p>
        </p:txBody>
      </p:sp>
      <p:sp>
        <p:nvSpPr>
          <p:cNvPr id="3" name="Platshållare för innehåll 2">
            <a:extLst>
              <a:ext uri="{FF2B5EF4-FFF2-40B4-BE49-F238E27FC236}">
                <a16:creationId xmlns:a16="http://schemas.microsoft.com/office/drawing/2014/main" id="{F3979B82-92F9-022E-991C-E98349AABADE}"/>
              </a:ext>
            </a:extLst>
          </p:cNvPr>
          <p:cNvSpPr>
            <a:spLocks noGrp="1"/>
          </p:cNvSpPr>
          <p:nvPr>
            <p:ph idx="1"/>
          </p:nvPr>
        </p:nvSpPr>
        <p:spPr>
          <a:xfrm>
            <a:off x="838200" y="1323975"/>
            <a:ext cx="10515600" cy="4852988"/>
          </a:xfrm>
        </p:spPr>
        <p:txBody>
          <a:bodyPr>
            <a:normAutofit fontScale="55000" lnSpcReduction="20000"/>
          </a:bodyPr>
          <a:lstStyle/>
          <a:p>
            <a:pPr marL="0" indent="0">
              <a:buNone/>
            </a:pPr>
            <a:r>
              <a:rPr lang="sv-FI" sz="3100" b="1" dirty="0">
                <a:effectLst/>
                <a:latin typeface="Helvetica Neue" panose="02000503000000020004" pitchFamily="2" charset="0"/>
              </a:rPr>
              <a:t>1. Gemensamma mötesplatser:</a:t>
            </a:r>
            <a:r>
              <a:rPr lang="sv-FI" sz="3100" dirty="0">
                <a:effectLst/>
                <a:latin typeface="Helvetica Neue" panose="02000503000000020004" pitchFamily="2" charset="0"/>
              </a:rPr>
              <a:t> Skapa fysiska eller digitala platser där välfärdsaktörer och civilsamhället kan samlas, utbyta idéer och samarbeta i projekt.</a:t>
            </a:r>
          </a:p>
          <a:p>
            <a:pPr marL="0" indent="0">
              <a:buNone/>
            </a:pPr>
            <a:r>
              <a:rPr lang="sv-FI" sz="3100" b="1" dirty="0">
                <a:effectLst/>
                <a:latin typeface="Helvetica Neue" panose="02000503000000020004" pitchFamily="2" charset="0"/>
              </a:rPr>
              <a:t>2. Samordnad informationsspridning:</a:t>
            </a:r>
            <a:r>
              <a:rPr lang="sv-FI" sz="3100" dirty="0">
                <a:effectLst/>
                <a:latin typeface="Helvetica Neue" panose="02000503000000020004" pitchFamily="2" charset="0"/>
              </a:rPr>
              <a:t> Utveckla en plattform för att dela information om välfärdsfrågor och tillgängliga resurser till både aktörer och invånare.</a:t>
            </a:r>
          </a:p>
          <a:p>
            <a:pPr marL="0" indent="0">
              <a:buNone/>
            </a:pPr>
            <a:r>
              <a:rPr lang="sv-FI" sz="3100" b="1" dirty="0">
                <a:effectLst/>
                <a:latin typeface="Helvetica Neue" panose="02000503000000020004" pitchFamily="2" charset="0"/>
              </a:rPr>
              <a:t>3. Tillsammans för förebyggande arbete:</a:t>
            </a:r>
            <a:r>
              <a:rPr lang="sv-FI" sz="3100" dirty="0">
                <a:effectLst/>
                <a:latin typeface="Helvetica Neue" panose="02000503000000020004" pitchFamily="2" charset="0"/>
              </a:rPr>
              <a:t> Samarbeta för att identifiera och motverka sociala problem genom gemensamma insatser och projekt.</a:t>
            </a:r>
          </a:p>
          <a:p>
            <a:pPr marL="0" indent="0">
              <a:buNone/>
            </a:pPr>
            <a:r>
              <a:rPr lang="sv-FI" sz="3100" b="1" dirty="0">
                <a:effectLst/>
                <a:latin typeface="Helvetica Neue" panose="02000503000000020004" pitchFamily="2" charset="0"/>
              </a:rPr>
              <a:t>4. Utveckling av nya tjänster:</a:t>
            </a:r>
            <a:r>
              <a:rPr lang="sv-FI" sz="3100" dirty="0">
                <a:effectLst/>
                <a:latin typeface="Helvetica Neue" panose="02000503000000020004" pitchFamily="2" charset="0"/>
              </a:rPr>
              <a:t> Samverka för att skapa innovativa välfärdstjänster som svarar på invånarnas behov och utmaningar.</a:t>
            </a:r>
          </a:p>
          <a:p>
            <a:pPr marL="0" indent="0">
              <a:buNone/>
            </a:pPr>
            <a:r>
              <a:rPr lang="sv-FI" sz="3100" b="1" dirty="0">
                <a:effectLst/>
                <a:latin typeface="Helvetica Neue" panose="02000503000000020004" pitchFamily="2" charset="0"/>
              </a:rPr>
              <a:t>5. Stöd till civilsamhället:</a:t>
            </a:r>
            <a:r>
              <a:rPr lang="sv-FI" sz="3100" dirty="0">
                <a:effectLst/>
                <a:latin typeface="Helvetica Neue" panose="02000503000000020004" pitchFamily="2" charset="0"/>
              </a:rPr>
              <a:t> Erbjuda resurser, utbildningar och kompetensutveckling till civilsamhällesorganisationer för att stärka deras arbete.</a:t>
            </a:r>
          </a:p>
          <a:p>
            <a:pPr marL="0" indent="0">
              <a:buNone/>
            </a:pPr>
            <a:r>
              <a:rPr lang="sv-FI" sz="3100" b="1" dirty="0">
                <a:effectLst/>
                <a:latin typeface="Helvetica Neue" panose="02000503000000020004" pitchFamily="2" charset="0"/>
              </a:rPr>
              <a:t>6. Dialog och delaktighet:</a:t>
            </a:r>
            <a:r>
              <a:rPr lang="sv-FI" sz="3100" dirty="0">
                <a:effectLst/>
                <a:latin typeface="Helvetica Neue" panose="02000503000000020004" pitchFamily="2" charset="0"/>
              </a:rPr>
              <a:t> Organisera regelbundna dialoger och forum för att involvera invånare i frågor som rör välfärden.</a:t>
            </a:r>
          </a:p>
          <a:p>
            <a:pPr marL="0" indent="0">
              <a:buNone/>
            </a:pPr>
            <a:r>
              <a:rPr lang="sv-FI" sz="3100" b="1" dirty="0">
                <a:effectLst/>
                <a:latin typeface="Helvetica Neue" panose="02000503000000020004" pitchFamily="2" charset="0"/>
              </a:rPr>
              <a:t>7. Socialt entreprenörskap:</a:t>
            </a:r>
            <a:r>
              <a:rPr lang="sv-FI" sz="3100" dirty="0">
                <a:effectLst/>
                <a:latin typeface="Helvetica Neue" panose="02000503000000020004" pitchFamily="2" charset="0"/>
              </a:rPr>
              <a:t> Stöd och finansiera sociala entreprenörer som driver innovativa lösningar på välfärdsutmaningar.</a:t>
            </a:r>
          </a:p>
          <a:p>
            <a:pPr marL="0" indent="0">
              <a:buNone/>
            </a:pPr>
            <a:r>
              <a:rPr lang="sv-FI" sz="3100" b="1" dirty="0">
                <a:effectLst/>
                <a:latin typeface="Helvetica Neue" panose="02000503000000020004" pitchFamily="2" charset="0"/>
              </a:rPr>
              <a:t>8. Volontärverksamhet:</a:t>
            </a:r>
            <a:r>
              <a:rPr lang="sv-FI" sz="3100" dirty="0">
                <a:effectLst/>
                <a:latin typeface="Helvetica Neue" panose="02000503000000020004" pitchFamily="2" charset="0"/>
              </a:rPr>
              <a:t> Facilitering av matchning mellan volontärer och organisationer i behov av stöd.</a:t>
            </a:r>
          </a:p>
          <a:p>
            <a:pPr marL="0" indent="0">
              <a:buNone/>
            </a:pPr>
            <a:r>
              <a:rPr lang="sv-FI" sz="3100" b="1" dirty="0">
                <a:effectLst/>
                <a:latin typeface="Helvetica Neue" panose="02000503000000020004" pitchFamily="2" charset="0"/>
              </a:rPr>
              <a:t>9. Kunskapsutbyte:</a:t>
            </a:r>
            <a:r>
              <a:rPr lang="sv-FI" sz="3100" dirty="0">
                <a:effectLst/>
                <a:latin typeface="Helvetica Neue" panose="02000503000000020004" pitchFamily="2" charset="0"/>
              </a:rPr>
              <a:t> Utveckla plattformar för att dela goda exempel och lärdomar mellan välfärdsområden och civilsamhälle.</a:t>
            </a:r>
          </a:p>
          <a:p>
            <a:pPr marL="0" indent="0">
              <a:buNone/>
            </a:pPr>
            <a:r>
              <a:rPr lang="sv-FI" sz="3100" b="1" dirty="0">
                <a:effectLst/>
                <a:latin typeface="Helvetica Neue" panose="02000503000000020004" pitchFamily="2" charset="0"/>
              </a:rPr>
              <a:t>10. Gemensam finansiering:</a:t>
            </a:r>
            <a:r>
              <a:rPr lang="sv-FI" sz="3100" dirty="0">
                <a:effectLst/>
                <a:latin typeface="Helvetica Neue" panose="02000503000000020004" pitchFamily="2" charset="0"/>
              </a:rPr>
              <a:t> Utveckla nya modeller för samfinansiering av projekt och initiativ som involverar både välfärdsområden och civilsamhälle.</a:t>
            </a:r>
          </a:p>
          <a:p>
            <a:endParaRPr lang="sv-FI" dirty="0"/>
          </a:p>
        </p:txBody>
      </p:sp>
    </p:spTree>
    <p:extLst>
      <p:ext uri="{BB962C8B-B14F-4D97-AF65-F5344CB8AC3E}">
        <p14:creationId xmlns:p14="http://schemas.microsoft.com/office/powerpoint/2010/main" val="778011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BD6EB0-2066-FBC3-9356-14A7573DF0F6}"/>
              </a:ext>
            </a:extLst>
          </p:cNvPr>
          <p:cNvSpPr>
            <a:spLocks noGrp="1"/>
          </p:cNvSpPr>
          <p:nvPr>
            <p:ph type="title"/>
          </p:nvPr>
        </p:nvSpPr>
        <p:spPr>
          <a:xfrm>
            <a:off x="838200" y="232229"/>
            <a:ext cx="10515600" cy="624114"/>
          </a:xfrm>
        </p:spPr>
        <p:txBody>
          <a:bodyPr>
            <a:normAutofit fontScale="90000"/>
          </a:bodyPr>
          <a:lstStyle/>
          <a:p>
            <a:r>
              <a:rPr lang="sv-FI" dirty="0"/>
              <a:t>Fortsättning…</a:t>
            </a:r>
          </a:p>
        </p:txBody>
      </p:sp>
      <p:sp>
        <p:nvSpPr>
          <p:cNvPr id="3" name="Platshållare för innehåll 2">
            <a:extLst>
              <a:ext uri="{FF2B5EF4-FFF2-40B4-BE49-F238E27FC236}">
                <a16:creationId xmlns:a16="http://schemas.microsoft.com/office/drawing/2014/main" id="{D047A7AB-7450-F15A-83D7-1D94D57FFA7B}"/>
              </a:ext>
            </a:extLst>
          </p:cNvPr>
          <p:cNvSpPr>
            <a:spLocks noGrp="1"/>
          </p:cNvSpPr>
          <p:nvPr>
            <p:ph idx="1"/>
          </p:nvPr>
        </p:nvSpPr>
        <p:spPr>
          <a:xfrm>
            <a:off x="838200" y="1323975"/>
            <a:ext cx="10515600" cy="5004254"/>
          </a:xfrm>
        </p:spPr>
        <p:txBody>
          <a:bodyPr>
            <a:normAutofit fontScale="92500" lnSpcReduction="20000"/>
          </a:bodyPr>
          <a:lstStyle/>
          <a:p>
            <a:pPr marL="0" indent="0">
              <a:buNone/>
            </a:pPr>
            <a:r>
              <a:rPr lang="sv-FI" b="1" dirty="0">
                <a:effectLst/>
                <a:latin typeface="Helvetica Neue" panose="02000503000000020004" pitchFamily="2" charset="0"/>
              </a:rPr>
              <a:t>Bonus:</a:t>
            </a:r>
            <a:endParaRPr lang="sv-FI" dirty="0">
              <a:effectLst/>
              <a:latin typeface="Helvetica Neue" panose="02000503000000020004" pitchFamily="2" charset="0"/>
            </a:endParaRPr>
          </a:p>
          <a:p>
            <a:pPr marL="0" indent="0">
              <a:buNone/>
            </a:pPr>
            <a:r>
              <a:rPr lang="sv-FI" b="1" dirty="0">
                <a:effectLst/>
                <a:latin typeface="Helvetica Neue" panose="02000503000000020004" pitchFamily="2" charset="0"/>
              </a:rPr>
              <a:t>11. Civilsamhällets roll i beredskap och kris:</a:t>
            </a:r>
            <a:r>
              <a:rPr lang="sv-FI" dirty="0">
                <a:effectLst/>
                <a:latin typeface="Helvetica Neue" panose="02000503000000020004" pitchFamily="2" charset="0"/>
              </a:rPr>
              <a:t> Utveckla samverkansplaner för att involvera civilsamhället i krissituationer.</a:t>
            </a:r>
          </a:p>
          <a:p>
            <a:pPr marL="0" indent="0">
              <a:buNone/>
            </a:pPr>
            <a:r>
              <a:rPr lang="sv-FI" b="1" dirty="0">
                <a:effectLst/>
                <a:latin typeface="Helvetica Neue" panose="02000503000000020004" pitchFamily="2" charset="0"/>
              </a:rPr>
              <a:t>12. Hållbarhetsperspektiv:</a:t>
            </a:r>
            <a:r>
              <a:rPr lang="sv-FI" dirty="0">
                <a:effectLst/>
                <a:latin typeface="Helvetica Neue" panose="02000503000000020004" pitchFamily="2" charset="0"/>
              </a:rPr>
              <a:t> Integrera hållbarhetsmål och Agenda 2030 i samverkan mellan välfärdsområden och civilsamhälle.</a:t>
            </a:r>
          </a:p>
          <a:p>
            <a:pPr marL="0" indent="0">
              <a:buNone/>
            </a:pPr>
            <a:endParaRPr lang="sv-FI" b="1" dirty="0">
              <a:effectLst/>
              <a:latin typeface="Helvetica Neue" panose="02000503000000020004" pitchFamily="2" charset="0"/>
            </a:endParaRPr>
          </a:p>
          <a:p>
            <a:pPr marL="0" indent="0">
              <a:buNone/>
            </a:pPr>
            <a:r>
              <a:rPr lang="sv-FI" b="1" dirty="0">
                <a:effectLst/>
                <a:latin typeface="Helvetica Neue" panose="02000503000000020004" pitchFamily="2" charset="0"/>
              </a:rPr>
              <a:t>Kom ihåg:</a:t>
            </a:r>
            <a:endParaRPr lang="sv-FI" dirty="0">
              <a:effectLst/>
              <a:latin typeface="Helvetica Neue" panose="02000503000000020004" pitchFamily="2" charset="0"/>
            </a:endParaRPr>
          </a:p>
          <a:p>
            <a:pPr>
              <a:buFont typeface="Arial" panose="020B0604020202020204" pitchFamily="34" charset="0"/>
              <a:buChar char="•"/>
            </a:pPr>
            <a:r>
              <a:rPr lang="sv-FI" dirty="0">
                <a:effectLst/>
                <a:latin typeface="Helvetica Neue" panose="02000503000000020004" pitchFamily="2" charset="0"/>
              </a:rPr>
              <a:t>Samarbetet bör baseras på ömsesidigt förtroende och respekt.</a:t>
            </a:r>
          </a:p>
          <a:p>
            <a:pPr>
              <a:buFont typeface="Arial" panose="020B0604020202020204" pitchFamily="34" charset="0"/>
              <a:buChar char="•"/>
            </a:pPr>
            <a:r>
              <a:rPr lang="sv-FI" dirty="0">
                <a:effectLst/>
                <a:latin typeface="Helvetica Neue" panose="02000503000000020004" pitchFamily="2" charset="0"/>
              </a:rPr>
              <a:t>Det är viktigt att tydliggöra roller och ansvarsområden för alla parter.</a:t>
            </a:r>
          </a:p>
          <a:p>
            <a:pPr>
              <a:buFont typeface="Arial" panose="020B0604020202020204" pitchFamily="34" charset="0"/>
              <a:buChar char="•"/>
            </a:pPr>
            <a:r>
              <a:rPr lang="sv-FI" dirty="0">
                <a:effectLst/>
                <a:latin typeface="Helvetica Neue" panose="02000503000000020004" pitchFamily="2" charset="0"/>
              </a:rPr>
              <a:t>Utvärdering och kontinuerlig förbättring är avgörande för framgångsrikt samarbete.</a:t>
            </a:r>
          </a:p>
          <a:p>
            <a:r>
              <a:rPr lang="sv-FI" b="1" dirty="0">
                <a:effectLst/>
                <a:latin typeface="Helvetica Neue" panose="02000503000000020004" pitchFamily="2" charset="0"/>
              </a:rPr>
              <a:t>Genom att samarbeta kan välfärdsområden och civilsamhälle skapa en starkare och mer resilient välfärd för alla!</a:t>
            </a:r>
            <a:endParaRPr lang="sv-FI" dirty="0">
              <a:effectLst/>
              <a:latin typeface="Helvetica Neue" panose="02000503000000020004" pitchFamily="2" charset="0"/>
            </a:endParaRPr>
          </a:p>
          <a:p>
            <a:endParaRPr lang="sv-FI" dirty="0"/>
          </a:p>
        </p:txBody>
      </p:sp>
    </p:spTree>
    <p:extLst>
      <p:ext uri="{BB962C8B-B14F-4D97-AF65-F5344CB8AC3E}">
        <p14:creationId xmlns:p14="http://schemas.microsoft.com/office/powerpoint/2010/main" val="157667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85BEA0-6A8C-6C4E-26FA-5A76197C2790}"/>
              </a:ext>
            </a:extLst>
          </p:cNvPr>
          <p:cNvSpPr>
            <a:spLocks noGrp="1"/>
          </p:cNvSpPr>
          <p:nvPr>
            <p:ph type="title"/>
          </p:nvPr>
        </p:nvSpPr>
        <p:spPr/>
        <p:txBody>
          <a:bodyPr>
            <a:normAutofit fontScale="90000"/>
          </a:bodyPr>
          <a:lstStyle/>
          <a:p>
            <a:r>
              <a:rPr lang="fi-FI" dirty="0"/>
              <a:t>Satakunnan yhteisökeskus </a:t>
            </a:r>
            <a:r>
              <a:rPr lang="fi-FI" sz="2200" dirty="0" err="1"/>
              <a:t>https</a:t>
            </a:r>
            <a:r>
              <a:rPr lang="fi-FI" sz="2200" dirty="0"/>
              <a:t>://</a:t>
            </a:r>
            <a:r>
              <a:rPr lang="fi-FI" sz="2200" dirty="0" err="1"/>
              <a:t>www.yhteisokeskus.fi</a:t>
            </a:r>
            <a:r>
              <a:rPr lang="fi-FI" sz="2200" dirty="0"/>
              <a:t>/</a:t>
            </a:r>
          </a:p>
        </p:txBody>
      </p:sp>
      <p:sp>
        <p:nvSpPr>
          <p:cNvPr id="3" name="Sisällön paikkamerkki 2">
            <a:extLst>
              <a:ext uri="{FF2B5EF4-FFF2-40B4-BE49-F238E27FC236}">
                <a16:creationId xmlns:a16="http://schemas.microsoft.com/office/drawing/2014/main" id="{812D2200-01B3-0A07-516F-F7432C41D407}"/>
              </a:ext>
            </a:extLst>
          </p:cNvPr>
          <p:cNvSpPr>
            <a:spLocks noGrp="1"/>
          </p:cNvSpPr>
          <p:nvPr>
            <p:ph idx="1"/>
          </p:nvPr>
        </p:nvSpPr>
        <p:spPr/>
        <p:txBody>
          <a:bodyPr>
            <a:normAutofit/>
          </a:bodyPr>
          <a:lstStyle/>
          <a:p>
            <a:r>
              <a:rPr lang="fi-FI" b="0" i="0" dirty="0">
                <a:solidFill>
                  <a:srgbClr val="373737"/>
                </a:solidFill>
                <a:effectLst/>
                <a:latin typeface="Helvetica Neue" panose="02000503000000020004" pitchFamily="2" charset="0"/>
              </a:rPr>
              <a:t>Yhteisökeskus </a:t>
            </a:r>
            <a:r>
              <a:rPr lang="fi-FI" b="0" i="0" dirty="0" err="1">
                <a:solidFill>
                  <a:srgbClr val="373737"/>
                </a:solidFill>
                <a:effectLst/>
                <a:latin typeface="Helvetica Neue" panose="02000503000000020004" pitchFamily="2" charset="0"/>
              </a:rPr>
              <a:t>är</a:t>
            </a:r>
            <a:r>
              <a:rPr lang="fi-FI" b="0" i="0" dirty="0">
                <a:solidFill>
                  <a:srgbClr val="373737"/>
                </a:solidFill>
                <a:effectLst/>
                <a:latin typeface="Helvetica Neue" panose="02000503000000020004" pitchFamily="2" charset="0"/>
              </a:rPr>
              <a:t> en </a:t>
            </a:r>
            <a:r>
              <a:rPr lang="fi-FI" b="0" i="0" dirty="0" err="1">
                <a:solidFill>
                  <a:srgbClr val="373737"/>
                </a:solidFill>
                <a:effectLst/>
                <a:latin typeface="Helvetica Neue" panose="02000503000000020004" pitchFamily="2" charset="0"/>
              </a:rPr>
              <a:t>stöd</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och</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utvecklingsorganisation</a:t>
            </a:r>
            <a:r>
              <a:rPr lang="fi-FI" b="0" i="0" dirty="0">
                <a:solidFill>
                  <a:srgbClr val="373737"/>
                </a:solidFill>
                <a:effectLst/>
                <a:latin typeface="Helvetica Neue" panose="02000503000000020004" pitchFamily="2" charset="0"/>
              </a:rPr>
              <a:t> för </a:t>
            </a:r>
            <a:r>
              <a:rPr lang="fi-FI" b="0" i="0" dirty="0" err="1">
                <a:solidFill>
                  <a:srgbClr val="373737"/>
                </a:solidFill>
                <a:effectLst/>
                <a:latin typeface="Helvetica Neue" panose="02000503000000020004" pitchFamily="2" charset="0"/>
              </a:rPr>
              <a:t>tredje</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sektorn</a:t>
            </a:r>
            <a:r>
              <a:rPr lang="fi-FI" b="0" i="0" dirty="0">
                <a:solidFill>
                  <a:srgbClr val="373737"/>
                </a:solidFill>
                <a:effectLst/>
                <a:latin typeface="Helvetica Neue" panose="02000503000000020004" pitchFamily="2" charset="0"/>
              </a:rPr>
              <a:t> i Satakunta </a:t>
            </a:r>
          </a:p>
          <a:p>
            <a:r>
              <a:rPr lang="fi-FI" dirty="0">
                <a:solidFill>
                  <a:srgbClr val="373737"/>
                </a:solidFill>
                <a:latin typeface="Helvetica Neue" panose="02000503000000020004" pitchFamily="2" charset="0"/>
              </a:rPr>
              <a:t>Vi </a:t>
            </a:r>
            <a:r>
              <a:rPr lang="fi-FI" dirty="0" err="1">
                <a:solidFill>
                  <a:srgbClr val="373737"/>
                </a:solidFill>
                <a:latin typeface="Helvetica Neue" panose="02000503000000020004" pitchFamily="2" charset="0"/>
              </a:rPr>
              <a:t>erbjuder</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sakkunnigstöd</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koordinering</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och</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utrymmen</a:t>
            </a:r>
            <a:r>
              <a:rPr lang="fi-FI" dirty="0">
                <a:solidFill>
                  <a:srgbClr val="373737"/>
                </a:solidFill>
                <a:latin typeface="Helvetica Neue" panose="02000503000000020004" pitchFamily="2" charset="0"/>
              </a:rPr>
              <a:t> för </a:t>
            </a:r>
            <a:r>
              <a:rPr lang="fi-FI" dirty="0" err="1">
                <a:solidFill>
                  <a:srgbClr val="373737"/>
                </a:solidFill>
                <a:latin typeface="Helvetica Neue" panose="02000503000000020004" pitchFamily="2" charset="0"/>
              </a:rPr>
              <a:t>organisations</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och</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frivilligverksamhet</a:t>
            </a:r>
            <a:endParaRPr lang="fi-FI" dirty="0">
              <a:solidFill>
                <a:srgbClr val="373737"/>
              </a:solidFill>
              <a:latin typeface="Helvetica Neue" panose="02000503000000020004" pitchFamily="2" charset="0"/>
            </a:endParaRPr>
          </a:p>
          <a:p>
            <a:r>
              <a:rPr lang="fi-FI" dirty="0">
                <a:solidFill>
                  <a:srgbClr val="373737"/>
                </a:solidFill>
                <a:latin typeface="Helvetica Neue" panose="02000503000000020004" pitchFamily="2" charset="0"/>
              </a:rPr>
              <a:t>60 </a:t>
            </a:r>
            <a:r>
              <a:rPr lang="fi-FI" dirty="0" err="1">
                <a:solidFill>
                  <a:srgbClr val="373737"/>
                </a:solidFill>
                <a:latin typeface="Helvetica Neue" panose="02000503000000020004" pitchFamily="2" charset="0"/>
              </a:rPr>
              <a:t>medlemsorganisationer</a:t>
            </a:r>
            <a:endParaRPr lang="fi-FI" dirty="0">
              <a:solidFill>
                <a:srgbClr val="373737"/>
              </a:solidFill>
              <a:latin typeface="Helvetica Neue" panose="02000503000000020004" pitchFamily="2" charset="0"/>
            </a:endParaRPr>
          </a:p>
          <a:p>
            <a:r>
              <a:rPr lang="fi-FI" b="0" i="0" dirty="0" err="1">
                <a:solidFill>
                  <a:srgbClr val="373737"/>
                </a:solidFill>
                <a:effectLst/>
                <a:latin typeface="Helvetica Neue" panose="02000503000000020004" pitchFamily="2" charset="0"/>
              </a:rPr>
              <a:t>Planerar</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och</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förverkligar</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utbildningar</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som</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riktar</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sig</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till</a:t>
            </a:r>
            <a:r>
              <a:rPr lang="fi-FI" b="0" i="0" dirty="0">
                <a:solidFill>
                  <a:srgbClr val="373737"/>
                </a:solidFill>
                <a:effectLst/>
                <a:latin typeface="Helvetica Neue" panose="02000503000000020004" pitchFamily="2" charset="0"/>
              </a:rPr>
              <a:t> </a:t>
            </a:r>
            <a:r>
              <a:rPr lang="fi-FI" dirty="0" err="1">
                <a:solidFill>
                  <a:srgbClr val="373737"/>
                </a:solidFill>
                <a:latin typeface="Helvetica Neue" panose="02000503000000020004" pitchFamily="2" charset="0"/>
              </a:rPr>
              <a:t>organisationerna</a:t>
            </a:r>
            <a:r>
              <a:rPr lang="fi-FI" dirty="0">
                <a:solidFill>
                  <a:srgbClr val="373737"/>
                </a:solidFill>
                <a:latin typeface="Helvetica Neue" panose="02000503000000020004" pitchFamily="2" charset="0"/>
              </a:rPr>
              <a:t> </a:t>
            </a:r>
          </a:p>
          <a:p>
            <a:r>
              <a:rPr lang="fi-FI" b="0" i="0" dirty="0">
                <a:solidFill>
                  <a:srgbClr val="373737"/>
                </a:solidFill>
                <a:effectLst/>
                <a:latin typeface="Helvetica Neue" panose="02000503000000020004" pitchFamily="2" charset="0"/>
              </a:rPr>
              <a:t>Yhteisökeskus </a:t>
            </a:r>
            <a:r>
              <a:rPr lang="fi-FI" b="0" i="0" dirty="0" err="1">
                <a:solidFill>
                  <a:srgbClr val="373737"/>
                </a:solidFill>
                <a:effectLst/>
                <a:latin typeface="Helvetica Neue" panose="02000503000000020004" pitchFamily="2" charset="0"/>
              </a:rPr>
              <a:t>erbjuder</a:t>
            </a:r>
            <a:r>
              <a:rPr lang="fi-FI" b="0" i="0" dirty="0">
                <a:solidFill>
                  <a:srgbClr val="373737"/>
                </a:solidFill>
                <a:effectLst/>
                <a:latin typeface="Helvetica Neue" panose="02000503000000020004" pitchFamily="2" charset="0"/>
              </a:rPr>
              <a:t> en </a:t>
            </a:r>
            <a:r>
              <a:rPr lang="fi-FI" b="0" i="0" dirty="0" err="1">
                <a:solidFill>
                  <a:srgbClr val="373737"/>
                </a:solidFill>
                <a:effectLst/>
                <a:latin typeface="Helvetica Neue" panose="02000503000000020004" pitchFamily="2" charset="0"/>
              </a:rPr>
              <a:t>öppen</a:t>
            </a:r>
            <a:r>
              <a:rPr lang="fi-FI" b="0" i="0" dirty="0">
                <a:solidFill>
                  <a:srgbClr val="373737"/>
                </a:solidFill>
                <a:effectLst/>
                <a:latin typeface="Helvetica Neue" panose="02000503000000020004" pitchFamily="2" charset="0"/>
              </a:rPr>
              <a:t> </a:t>
            </a:r>
            <a:r>
              <a:rPr lang="fi-FI" b="0" i="0" dirty="0" err="1">
                <a:solidFill>
                  <a:srgbClr val="373737"/>
                </a:solidFill>
                <a:effectLst/>
                <a:latin typeface="Helvetica Neue" panose="02000503000000020004" pitchFamily="2" charset="0"/>
              </a:rPr>
              <a:t>mötesplats</a:t>
            </a:r>
            <a:r>
              <a:rPr lang="fi-FI" b="0" i="0" dirty="0">
                <a:solidFill>
                  <a:srgbClr val="373737"/>
                </a:solidFill>
                <a:effectLst/>
                <a:latin typeface="Helvetica Neue" panose="02000503000000020004" pitchFamily="2" charset="0"/>
              </a:rPr>
              <a:t> </a:t>
            </a:r>
          </a:p>
          <a:p>
            <a:r>
              <a:rPr lang="fi-FI" dirty="0" err="1">
                <a:solidFill>
                  <a:srgbClr val="373737"/>
                </a:solidFill>
                <a:latin typeface="Helvetica Neue" panose="02000503000000020004" pitchFamily="2" charset="0"/>
              </a:rPr>
              <a:t>Rehabiliterande</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arbetsverksamhet</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och</a:t>
            </a:r>
            <a:r>
              <a:rPr lang="fi-FI" dirty="0">
                <a:solidFill>
                  <a:srgbClr val="373737"/>
                </a:solidFill>
                <a:latin typeface="Helvetica Neue" panose="02000503000000020004" pitchFamily="2" charset="0"/>
              </a:rPr>
              <a:t> </a:t>
            </a:r>
            <a:r>
              <a:rPr lang="fi-FI" dirty="0" err="1">
                <a:solidFill>
                  <a:srgbClr val="373737"/>
                </a:solidFill>
                <a:latin typeface="Helvetica Neue" panose="02000503000000020004" pitchFamily="2" charset="0"/>
              </a:rPr>
              <a:t>arbetsprövningsplatser</a:t>
            </a:r>
            <a:endParaRPr lang="fi-FI" dirty="0">
              <a:solidFill>
                <a:srgbClr val="373737"/>
              </a:solidFill>
              <a:latin typeface="Helvetica Neue" panose="02000503000000020004" pitchFamily="2" charset="0"/>
            </a:endParaRPr>
          </a:p>
          <a:p>
            <a:endParaRPr lang="fi-FI" dirty="0">
              <a:solidFill>
                <a:srgbClr val="373737"/>
              </a:solidFill>
              <a:latin typeface="Helvetica Neue" panose="02000503000000020004" pitchFamily="2" charset="0"/>
            </a:endParaRPr>
          </a:p>
          <a:p>
            <a:endParaRPr lang="fi-FI" dirty="0"/>
          </a:p>
          <a:p>
            <a:endParaRPr lang="fi-FI" dirty="0">
              <a:solidFill>
                <a:srgbClr val="373737"/>
              </a:solidFill>
              <a:latin typeface="Helvetica Neue" panose="02000503000000020004" pitchFamily="2" charset="0"/>
            </a:endParaRPr>
          </a:p>
        </p:txBody>
      </p:sp>
    </p:spTree>
    <p:extLst>
      <p:ext uri="{BB962C8B-B14F-4D97-AF65-F5344CB8AC3E}">
        <p14:creationId xmlns:p14="http://schemas.microsoft.com/office/powerpoint/2010/main" val="103326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A67EA9-8999-11DD-5F17-AB5DD8EA2308}"/>
              </a:ext>
            </a:extLst>
          </p:cNvPr>
          <p:cNvSpPr>
            <a:spLocks noGrp="1"/>
          </p:cNvSpPr>
          <p:nvPr>
            <p:ph type="ctrTitle"/>
          </p:nvPr>
        </p:nvSpPr>
        <p:spPr/>
        <p:txBody>
          <a:bodyPr/>
          <a:lstStyle/>
          <a:p>
            <a:r>
              <a:rPr lang="sv-FI" dirty="0"/>
              <a:t>Om organisationsbidrag</a:t>
            </a:r>
          </a:p>
        </p:txBody>
      </p:sp>
      <p:sp>
        <p:nvSpPr>
          <p:cNvPr id="3" name="Underrubrik 2">
            <a:extLst>
              <a:ext uri="{FF2B5EF4-FFF2-40B4-BE49-F238E27FC236}">
                <a16:creationId xmlns:a16="http://schemas.microsoft.com/office/drawing/2014/main" id="{E20D6ADB-A13A-510B-E142-9AFFFE7B437D}"/>
              </a:ext>
            </a:extLst>
          </p:cNvPr>
          <p:cNvSpPr>
            <a:spLocks noGrp="1"/>
          </p:cNvSpPr>
          <p:nvPr>
            <p:ph type="subTitle" idx="1"/>
          </p:nvPr>
        </p:nvSpPr>
        <p:spPr/>
        <p:txBody>
          <a:bodyPr/>
          <a:lstStyle/>
          <a:p>
            <a:endParaRPr lang="sv-FI"/>
          </a:p>
        </p:txBody>
      </p:sp>
    </p:spTree>
    <p:extLst>
      <p:ext uri="{BB962C8B-B14F-4D97-AF65-F5344CB8AC3E}">
        <p14:creationId xmlns:p14="http://schemas.microsoft.com/office/powerpoint/2010/main" val="528075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E8D82D-448D-D6B0-E780-EA1769050868}"/>
              </a:ext>
            </a:extLst>
          </p:cNvPr>
          <p:cNvSpPr>
            <a:spLocks noGrp="1"/>
          </p:cNvSpPr>
          <p:nvPr>
            <p:ph type="title"/>
          </p:nvPr>
        </p:nvSpPr>
        <p:spPr>
          <a:xfrm>
            <a:off x="838200" y="469901"/>
            <a:ext cx="10515600" cy="607785"/>
          </a:xfrm>
        </p:spPr>
        <p:txBody>
          <a:bodyPr>
            <a:normAutofit fontScale="90000"/>
          </a:bodyPr>
          <a:lstStyle/>
          <a:p>
            <a:r>
              <a:rPr lang="sv-FI" dirty="0"/>
              <a:t>Organisationsbidrag: utgångspunkter 1</a:t>
            </a:r>
          </a:p>
        </p:txBody>
      </p:sp>
      <p:sp>
        <p:nvSpPr>
          <p:cNvPr id="6" name="Platshållare för innehåll 5">
            <a:extLst>
              <a:ext uri="{FF2B5EF4-FFF2-40B4-BE49-F238E27FC236}">
                <a16:creationId xmlns:a16="http://schemas.microsoft.com/office/drawing/2014/main" id="{0A727B3D-1CB8-6F1C-C982-1160BB1A6CF0}"/>
              </a:ext>
            </a:extLst>
          </p:cNvPr>
          <p:cNvSpPr>
            <a:spLocks noGrp="1"/>
          </p:cNvSpPr>
          <p:nvPr>
            <p:ph idx="1"/>
          </p:nvPr>
        </p:nvSpPr>
        <p:spPr>
          <a:xfrm>
            <a:off x="838200" y="1257300"/>
            <a:ext cx="10515600" cy="4919663"/>
          </a:xfrm>
        </p:spPr>
        <p:txBody>
          <a:bodyPr>
            <a:normAutofit fontScale="92500" lnSpcReduction="10000"/>
          </a:bodyPr>
          <a:lstStyle/>
          <a:p>
            <a:r>
              <a:rPr lang="sv-FI" sz="3600" b="1" dirty="0">
                <a:effectLst/>
                <a:latin typeface="SegoeUI"/>
              </a:rPr>
              <a:t>Lagen om ordnandet av social- och hälsovård förutsätter att välfärdsområdena stöder verksamhetsförutsättningarna för organisationer som bedriver hälsofrämjande arbete. </a:t>
            </a:r>
            <a:r>
              <a:rPr lang="sv-FI" sz="3600" dirty="0">
                <a:effectLst/>
                <a:latin typeface="SegoeUI"/>
              </a:rPr>
              <a:t>I praktiken betyder detta att man delar ut organisationsbidrag, erbjuder utrymmen samt </a:t>
            </a:r>
            <a:r>
              <a:rPr lang="sv-FI" sz="3600" b="1" dirty="0">
                <a:effectLst/>
                <a:latin typeface="SegoeUI"/>
              </a:rPr>
              <a:t> </a:t>
            </a:r>
            <a:r>
              <a:rPr lang="sv-FI" sz="3600" dirty="0">
                <a:effectLst/>
                <a:latin typeface="SegoeUI"/>
              </a:rPr>
              <a:t>annat stöd och samarbete. </a:t>
            </a:r>
            <a:endParaRPr lang="sv-FI" sz="3600" dirty="0">
              <a:effectLst/>
            </a:endParaRPr>
          </a:p>
          <a:p>
            <a:r>
              <a:rPr lang="sv-FI" sz="3600" dirty="0">
                <a:effectLst/>
                <a:latin typeface="SegoeUI"/>
              </a:rPr>
              <a:t>Välfärdsområdena har planerat organisationsbidragsmodeller utgående från sina förutsättningar men man har också samarbetat med beredningen. Modellerna är inte enhetliga men det finns likheter i titlar, kriterier och målsättningar. </a:t>
            </a:r>
          </a:p>
          <a:p>
            <a:pPr marL="0" indent="0">
              <a:buNone/>
            </a:pPr>
            <a:endParaRPr lang="sv-FI" dirty="0"/>
          </a:p>
        </p:txBody>
      </p:sp>
    </p:spTree>
    <p:extLst>
      <p:ext uri="{BB962C8B-B14F-4D97-AF65-F5344CB8AC3E}">
        <p14:creationId xmlns:p14="http://schemas.microsoft.com/office/powerpoint/2010/main" val="1191871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E8D82D-448D-D6B0-E780-EA1769050868}"/>
              </a:ext>
            </a:extLst>
          </p:cNvPr>
          <p:cNvSpPr>
            <a:spLocks noGrp="1"/>
          </p:cNvSpPr>
          <p:nvPr>
            <p:ph type="title"/>
          </p:nvPr>
        </p:nvSpPr>
        <p:spPr>
          <a:xfrm>
            <a:off x="762000" y="502558"/>
            <a:ext cx="10515600" cy="607785"/>
          </a:xfrm>
        </p:spPr>
        <p:txBody>
          <a:bodyPr>
            <a:normAutofit fontScale="90000"/>
          </a:bodyPr>
          <a:lstStyle/>
          <a:p>
            <a:r>
              <a:rPr lang="sv-FI" dirty="0"/>
              <a:t>Organisationsbidrag: utgångspunkter 2</a:t>
            </a:r>
          </a:p>
        </p:txBody>
      </p:sp>
      <p:sp>
        <p:nvSpPr>
          <p:cNvPr id="6" name="Platshållare för innehåll 5">
            <a:extLst>
              <a:ext uri="{FF2B5EF4-FFF2-40B4-BE49-F238E27FC236}">
                <a16:creationId xmlns:a16="http://schemas.microsoft.com/office/drawing/2014/main" id="{0A727B3D-1CB8-6F1C-C982-1160BB1A6CF0}"/>
              </a:ext>
            </a:extLst>
          </p:cNvPr>
          <p:cNvSpPr>
            <a:spLocks noGrp="1"/>
          </p:cNvSpPr>
          <p:nvPr>
            <p:ph idx="1"/>
          </p:nvPr>
        </p:nvSpPr>
        <p:spPr>
          <a:xfrm>
            <a:off x="838200" y="1257300"/>
            <a:ext cx="10515600" cy="4919663"/>
          </a:xfrm>
        </p:spPr>
        <p:txBody>
          <a:bodyPr>
            <a:normAutofit lnSpcReduction="10000"/>
          </a:bodyPr>
          <a:lstStyle/>
          <a:p>
            <a:r>
              <a:rPr lang="sv-FI" sz="3200" b="1" dirty="0">
                <a:effectLst/>
                <a:latin typeface="SegoeUI"/>
              </a:rPr>
              <a:t>Alla välfärdsområden har vid dett alag skapat en modell för beviljande av organisationsbidrag. </a:t>
            </a:r>
            <a:r>
              <a:rPr lang="sv-FI" sz="3200" dirty="0">
                <a:effectLst/>
                <a:latin typeface="SegoeUI"/>
              </a:rPr>
              <a:t>Vissa välfärdsområden beviljag också bidrag för utvecklingsverksamhet. Ändringar kommer dock att ske i fortsättningen. Bl.a. frågan om att överlåta utrymmen till förfogande är öppen.</a:t>
            </a:r>
            <a:endParaRPr lang="sv-FI" sz="3200" dirty="0">
              <a:effectLst/>
            </a:endParaRPr>
          </a:p>
          <a:p>
            <a:r>
              <a:rPr lang="sv-FI" sz="3200" b="1" dirty="0">
                <a:effectLst/>
                <a:latin typeface="SegoeUI"/>
              </a:rPr>
              <a:t>Lagen om ordnandet av social- och hälsovård förutsätter att  även kommuner fortsättningsvis stöder organisationer. </a:t>
            </a:r>
            <a:r>
              <a:rPr lang="sv-FI" sz="3200" dirty="0">
                <a:effectLst/>
                <a:latin typeface="SegoeUI"/>
              </a:rPr>
              <a:t>Detta sker inom alla välfärdsområden, det finns dock inte en nationell enhetlig linje för arbetsfördelningen gällande bidrag.</a:t>
            </a:r>
            <a:endParaRPr lang="sv-FI" sz="3200" dirty="0">
              <a:effectLst/>
            </a:endParaRPr>
          </a:p>
          <a:p>
            <a:endParaRPr lang="sv-FI" dirty="0"/>
          </a:p>
        </p:txBody>
      </p:sp>
    </p:spTree>
    <p:extLst>
      <p:ext uri="{BB962C8B-B14F-4D97-AF65-F5344CB8AC3E}">
        <p14:creationId xmlns:p14="http://schemas.microsoft.com/office/powerpoint/2010/main" val="1744198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97D03D-578C-C312-00B1-7E0F69B3A4C4}"/>
              </a:ext>
            </a:extLst>
          </p:cNvPr>
          <p:cNvSpPr>
            <a:spLocks noGrp="1"/>
          </p:cNvSpPr>
          <p:nvPr>
            <p:ph type="title"/>
          </p:nvPr>
        </p:nvSpPr>
        <p:spPr>
          <a:xfrm>
            <a:off x="838200" y="277586"/>
            <a:ext cx="10515600" cy="832757"/>
          </a:xfrm>
        </p:spPr>
        <p:txBody>
          <a:bodyPr>
            <a:normAutofit/>
          </a:bodyPr>
          <a:lstStyle/>
          <a:p>
            <a:r>
              <a:rPr lang="sv-FI" dirty="0"/>
              <a:t>Organisationsbidrag: observationer 1</a:t>
            </a:r>
          </a:p>
        </p:txBody>
      </p:sp>
      <p:sp>
        <p:nvSpPr>
          <p:cNvPr id="3" name="Platshållare för innehåll 2">
            <a:extLst>
              <a:ext uri="{FF2B5EF4-FFF2-40B4-BE49-F238E27FC236}">
                <a16:creationId xmlns:a16="http://schemas.microsoft.com/office/drawing/2014/main" id="{D5762C3E-01C1-C093-A94A-869B2FC7DA07}"/>
              </a:ext>
            </a:extLst>
          </p:cNvPr>
          <p:cNvSpPr>
            <a:spLocks noGrp="1"/>
          </p:cNvSpPr>
          <p:nvPr>
            <p:ph idx="1"/>
          </p:nvPr>
        </p:nvSpPr>
        <p:spPr>
          <a:xfrm>
            <a:off x="838200" y="1110343"/>
            <a:ext cx="10515600" cy="5066620"/>
          </a:xfrm>
        </p:spPr>
        <p:txBody>
          <a:bodyPr>
            <a:normAutofit/>
          </a:bodyPr>
          <a:lstStyle/>
          <a:p>
            <a:r>
              <a:rPr lang="sv-FI" sz="3200" dirty="0">
                <a:effectLst/>
                <a:latin typeface="SegoeUI"/>
              </a:rPr>
              <a:t>Antalet bidragsformer i pengar varierar områdesvis från ett till tre. Därutöver kan stöd utan penningersättning förekomma. </a:t>
            </a:r>
            <a:endParaRPr lang="sv-FI" sz="3200" dirty="0">
              <a:effectLst/>
            </a:endParaRPr>
          </a:p>
          <a:p>
            <a:r>
              <a:rPr lang="sv-FI" sz="3200" b="1" dirty="0">
                <a:effectLst/>
                <a:latin typeface="SegoeUI"/>
              </a:rPr>
              <a:t>Den allmänna principen inom alla välfärdsområden är att stöda allmännyttig organisationsverksamhet som stöder, kompletterar och lappar välfärdsområdets service samt svarar mot de strategiska målsättningarna. </a:t>
            </a:r>
            <a:r>
              <a:rPr lang="sv-FI" sz="3200" dirty="0">
                <a:effectLst/>
                <a:latin typeface="SegoeUI"/>
              </a:rPr>
              <a:t>Man vill tydligt hålla i sär verksamhet som får bidrag från affärsverksamhet och serviceproduktion.  </a:t>
            </a:r>
            <a:endParaRPr lang="sv-FI" sz="3200" dirty="0">
              <a:effectLst/>
            </a:endParaRPr>
          </a:p>
          <a:p>
            <a:pPr marL="0" indent="0">
              <a:buNone/>
            </a:pPr>
            <a:endParaRPr lang="sv-FI" dirty="0"/>
          </a:p>
        </p:txBody>
      </p:sp>
    </p:spTree>
    <p:extLst>
      <p:ext uri="{BB962C8B-B14F-4D97-AF65-F5344CB8AC3E}">
        <p14:creationId xmlns:p14="http://schemas.microsoft.com/office/powerpoint/2010/main" val="3532987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97D03D-578C-C312-00B1-7E0F69B3A4C4}"/>
              </a:ext>
            </a:extLst>
          </p:cNvPr>
          <p:cNvSpPr>
            <a:spLocks noGrp="1"/>
          </p:cNvSpPr>
          <p:nvPr>
            <p:ph type="title"/>
          </p:nvPr>
        </p:nvSpPr>
        <p:spPr>
          <a:xfrm>
            <a:off x="838200" y="277586"/>
            <a:ext cx="10515600" cy="832757"/>
          </a:xfrm>
        </p:spPr>
        <p:txBody>
          <a:bodyPr>
            <a:normAutofit/>
          </a:bodyPr>
          <a:lstStyle/>
          <a:p>
            <a:r>
              <a:rPr lang="sv-FI" dirty="0"/>
              <a:t>Organisationsbidrag: observationer 2</a:t>
            </a:r>
          </a:p>
        </p:txBody>
      </p:sp>
      <p:sp>
        <p:nvSpPr>
          <p:cNvPr id="3" name="Platshållare för innehåll 2">
            <a:extLst>
              <a:ext uri="{FF2B5EF4-FFF2-40B4-BE49-F238E27FC236}">
                <a16:creationId xmlns:a16="http://schemas.microsoft.com/office/drawing/2014/main" id="{D5762C3E-01C1-C093-A94A-869B2FC7DA07}"/>
              </a:ext>
            </a:extLst>
          </p:cNvPr>
          <p:cNvSpPr>
            <a:spLocks noGrp="1"/>
          </p:cNvSpPr>
          <p:nvPr>
            <p:ph idx="1"/>
          </p:nvPr>
        </p:nvSpPr>
        <p:spPr>
          <a:xfrm>
            <a:off x="838200" y="963386"/>
            <a:ext cx="10515600" cy="5372099"/>
          </a:xfrm>
        </p:spPr>
        <p:txBody>
          <a:bodyPr>
            <a:normAutofit fontScale="70000" lnSpcReduction="20000"/>
          </a:bodyPr>
          <a:lstStyle/>
          <a:p>
            <a:pPr marL="0" indent="0">
              <a:buNone/>
            </a:pPr>
            <a:r>
              <a:rPr lang="sv-FI" sz="2900" dirty="0">
                <a:effectLst/>
                <a:latin typeface="SegoeUI"/>
              </a:rPr>
              <a:t>  </a:t>
            </a:r>
            <a:endParaRPr lang="sv-FI" sz="2900" dirty="0">
              <a:effectLst/>
            </a:endParaRPr>
          </a:p>
          <a:p>
            <a:r>
              <a:rPr lang="sv-FI" sz="4100" b="1" dirty="0">
                <a:effectLst/>
                <a:latin typeface="SegoeUI"/>
              </a:rPr>
              <a:t>Välfärdsområdena önskar att den verksamhet som får bidrag är verksam inom ett större områden än bara en kommun. </a:t>
            </a:r>
            <a:r>
              <a:rPr lang="sv-FI" sz="4100" dirty="0">
                <a:latin typeface="SegoeUI"/>
              </a:rPr>
              <a:t>Förutsättningen är oftast att verksamheten ska vara öppen för alla personer som hör till målgruppen inom välfärdsområdet. </a:t>
            </a:r>
            <a:endParaRPr lang="sv-FI" sz="4100" dirty="0">
              <a:effectLst/>
            </a:endParaRPr>
          </a:p>
          <a:p>
            <a:r>
              <a:rPr lang="sv-FI" sz="4100" b="1" dirty="0">
                <a:effectLst/>
                <a:latin typeface="SegoeUI"/>
              </a:rPr>
              <a:t>Alla områden med en utarbetad modell erbjuder kompanjonskapsbidrag,</a:t>
            </a:r>
            <a:r>
              <a:rPr lang="sv-FI" sz="4100" dirty="0">
                <a:effectLst/>
                <a:latin typeface="SegoeUI"/>
              </a:rPr>
              <a:t> Detta innebär stöd för ett intensivt och långsiktigt samarbete som ofta riktar sig till organisationsverksamhet som finansieras av STEA, Närings- trafik- och miljöcentralen ellen annan aktör och som fungerar som delfinansiering i dessa.</a:t>
            </a:r>
            <a:endParaRPr lang="sv-FI" sz="4100" dirty="0">
              <a:effectLst/>
            </a:endParaRPr>
          </a:p>
          <a:p>
            <a:r>
              <a:rPr lang="sv-FI" sz="4100" b="1" dirty="0">
                <a:effectLst/>
                <a:latin typeface="SegoeUI"/>
              </a:rPr>
              <a:t>Organisationerna har själva ansvaret </a:t>
            </a:r>
            <a:r>
              <a:rPr lang="sv-FI" sz="4100" dirty="0">
                <a:effectLst/>
                <a:latin typeface="SegoeUI"/>
              </a:rPr>
              <a:t>för att ta reda på huruvida de har möjligheter till organisationsbidrag från välfärdsområdet eller kommunen. </a:t>
            </a:r>
            <a:endParaRPr lang="sv-FI" sz="4100" dirty="0">
              <a:effectLst/>
            </a:endParaRPr>
          </a:p>
          <a:p>
            <a:endParaRPr lang="sv-FI" dirty="0"/>
          </a:p>
        </p:txBody>
      </p:sp>
    </p:spTree>
    <p:extLst>
      <p:ext uri="{BB962C8B-B14F-4D97-AF65-F5344CB8AC3E}">
        <p14:creationId xmlns:p14="http://schemas.microsoft.com/office/powerpoint/2010/main" val="3149391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51AAD-E21F-C415-1128-D0911DA402A8}"/>
              </a:ext>
            </a:extLst>
          </p:cNvPr>
          <p:cNvSpPr>
            <a:spLocks noGrp="1"/>
          </p:cNvSpPr>
          <p:nvPr>
            <p:ph type="title"/>
          </p:nvPr>
        </p:nvSpPr>
        <p:spPr>
          <a:xfrm>
            <a:off x="838200" y="365125"/>
            <a:ext cx="10515600" cy="1325563"/>
          </a:xfrm>
        </p:spPr>
        <p:txBody>
          <a:bodyPr anchor="ctr">
            <a:normAutofit/>
          </a:bodyPr>
          <a:lstStyle/>
          <a:p>
            <a:r>
              <a:rPr lang="sv-FI"/>
              <a:t>Hur kunde man samarbeta gällande organisationsbidrag?</a:t>
            </a:r>
          </a:p>
        </p:txBody>
      </p:sp>
      <p:pic>
        <p:nvPicPr>
          <p:cNvPr id="5" name="Platshållare för innehåll 4" descr="En bild som visar clipart, tecknad serie&#10;&#10;Automatiskt genererad beskrivning">
            <a:extLst>
              <a:ext uri="{FF2B5EF4-FFF2-40B4-BE49-F238E27FC236}">
                <a16:creationId xmlns:a16="http://schemas.microsoft.com/office/drawing/2014/main" id="{25721A09-0E69-A106-83C0-92E425BC0DD5}"/>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2226596"/>
            <a:ext cx="5181600" cy="3549396"/>
          </a:xfrm>
          <a:noFill/>
        </p:spPr>
      </p:pic>
      <p:sp>
        <p:nvSpPr>
          <p:cNvPr id="10" name="Content Placeholder 3">
            <a:extLst>
              <a:ext uri="{FF2B5EF4-FFF2-40B4-BE49-F238E27FC236}">
                <a16:creationId xmlns:a16="http://schemas.microsoft.com/office/drawing/2014/main" id="{C041E73D-463E-3968-F52C-C80C3BFDB107}"/>
              </a:ext>
            </a:extLst>
          </p:cNvPr>
          <p:cNvSpPr>
            <a:spLocks noGrp="1"/>
          </p:cNvSpPr>
          <p:nvPr>
            <p:ph sz="half" idx="2"/>
          </p:nvPr>
        </p:nvSpPr>
        <p:spPr>
          <a:xfrm>
            <a:off x="6527800" y="1358900"/>
            <a:ext cx="5181600" cy="4818063"/>
          </a:xfrm>
        </p:spPr>
        <p:txBody>
          <a:bodyPr/>
          <a:lstStyle/>
          <a:p>
            <a:r>
              <a:rPr lang="en-US" dirty="0" err="1"/>
              <a:t>Välfärdsområdet</a:t>
            </a:r>
            <a:r>
              <a:rPr lang="en-US" dirty="0"/>
              <a:t>, </a:t>
            </a:r>
            <a:r>
              <a:rPr lang="en-US" dirty="0" err="1"/>
              <a:t>kommuner</a:t>
            </a:r>
            <a:r>
              <a:rPr lang="en-US" dirty="0"/>
              <a:t> </a:t>
            </a:r>
            <a:r>
              <a:rPr lang="en-US" dirty="0" err="1"/>
              <a:t>och</a:t>
            </a:r>
            <a:r>
              <a:rPr lang="en-US" dirty="0"/>
              <a:t> </a:t>
            </a:r>
            <a:r>
              <a:rPr lang="en-US" dirty="0" err="1"/>
              <a:t>organisationer</a:t>
            </a:r>
            <a:r>
              <a:rPr lang="en-US" dirty="0"/>
              <a:t> </a:t>
            </a:r>
            <a:r>
              <a:rPr lang="en-US" dirty="0" err="1"/>
              <a:t>jobbar</a:t>
            </a:r>
            <a:r>
              <a:rPr lang="en-US" dirty="0"/>
              <a:t> för </a:t>
            </a:r>
            <a:r>
              <a:rPr lang="en-US" dirty="0" err="1"/>
              <a:t>människors</a:t>
            </a:r>
            <a:r>
              <a:rPr lang="en-US" dirty="0"/>
              <a:t> </a:t>
            </a:r>
            <a:r>
              <a:rPr lang="en-US" dirty="0" err="1"/>
              <a:t>bästa</a:t>
            </a:r>
            <a:r>
              <a:rPr lang="en-US" dirty="0"/>
              <a:t>. Kunde man </a:t>
            </a:r>
            <a:r>
              <a:rPr lang="en-US" dirty="0" err="1"/>
              <a:t>slå</a:t>
            </a:r>
            <a:r>
              <a:rPr lang="en-US" dirty="0"/>
              <a:t> </a:t>
            </a:r>
            <a:r>
              <a:rPr lang="en-US" dirty="0" err="1"/>
              <a:t>ihop</a:t>
            </a:r>
            <a:r>
              <a:rPr lang="en-US" dirty="0"/>
              <a:t> </a:t>
            </a:r>
            <a:r>
              <a:rPr lang="en-US" dirty="0" err="1"/>
              <a:t>sina</a:t>
            </a:r>
            <a:r>
              <a:rPr lang="en-US" dirty="0"/>
              <a:t> </a:t>
            </a:r>
            <a:r>
              <a:rPr lang="en-US" dirty="0" err="1"/>
              <a:t>börsar</a:t>
            </a:r>
            <a:r>
              <a:rPr lang="en-US" dirty="0"/>
              <a:t> </a:t>
            </a:r>
            <a:r>
              <a:rPr lang="en-US" dirty="0" err="1"/>
              <a:t>och</a:t>
            </a:r>
            <a:r>
              <a:rPr lang="en-US" dirty="0"/>
              <a:t> se </a:t>
            </a:r>
            <a:r>
              <a:rPr lang="en-US" dirty="0" err="1"/>
              <a:t>finansieringen</a:t>
            </a:r>
            <a:r>
              <a:rPr lang="en-US" dirty="0"/>
              <a:t> </a:t>
            </a:r>
            <a:r>
              <a:rPr lang="en-US" dirty="0" err="1"/>
              <a:t>som</a:t>
            </a:r>
            <a:r>
              <a:rPr lang="en-US" dirty="0"/>
              <a:t> </a:t>
            </a:r>
            <a:r>
              <a:rPr lang="en-US" dirty="0" err="1"/>
              <a:t>en</a:t>
            </a:r>
            <a:r>
              <a:rPr lang="en-US" dirty="0"/>
              <a:t> </a:t>
            </a:r>
            <a:r>
              <a:rPr lang="en-US" dirty="0" err="1"/>
              <a:t>helhet</a:t>
            </a:r>
            <a:r>
              <a:rPr lang="en-US" dirty="0"/>
              <a:t>?</a:t>
            </a:r>
          </a:p>
          <a:p>
            <a:pPr marL="0" indent="0">
              <a:buNone/>
            </a:pPr>
            <a:r>
              <a:rPr lang="en-US" dirty="0"/>
              <a:t>	 </a:t>
            </a:r>
            <a:r>
              <a:rPr lang="en-US" sz="2000" dirty="0" err="1"/>
              <a:t>Gemensamma</a:t>
            </a:r>
            <a:r>
              <a:rPr lang="en-US" sz="2000" dirty="0"/>
              <a:t> </a:t>
            </a:r>
            <a:r>
              <a:rPr lang="en-US" sz="2000" dirty="0" err="1"/>
              <a:t>målsättningar</a:t>
            </a:r>
            <a:endParaRPr lang="en-US" sz="2000" dirty="0"/>
          </a:p>
          <a:p>
            <a:pPr marL="0" indent="0">
              <a:buNone/>
            </a:pPr>
            <a:endParaRPr lang="en-US" sz="2000" dirty="0"/>
          </a:p>
          <a:p>
            <a:pPr marL="0" indent="0">
              <a:buNone/>
            </a:pPr>
            <a:r>
              <a:rPr lang="en-US" sz="2000" dirty="0"/>
              <a:t>	 </a:t>
            </a:r>
            <a:r>
              <a:rPr lang="en-US" sz="2000" dirty="0" err="1"/>
              <a:t>Gemensamma</a:t>
            </a:r>
            <a:r>
              <a:rPr lang="en-US" sz="2000" dirty="0"/>
              <a:t> </a:t>
            </a:r>
            <a:r>
              <a:rPr lang="en-US" sz="2000" dirty="0" err="1"/>
              <a:t>projekt</a:t>
            </a:r>
            <a:r>
              <a:rPr lang="en-US" sz="2000" dirty="0"/>
              <a:t> </a:t>
            </a:r>
            <a:r>
              <a:rPr lang="en-US" sz="2000" dirty="0" err="1"/>
              <a:t>och</a:t>
            </a:r>
            <a:r>
              <a:rPr lang="en-US" sz="2000" dirty="0"/>
              <a:t> </a:t>
            </a:r>
            <a:r>
              <a:rPr lang="en-US" sz="2000" dirty="0" err="1"/>
              <a:t>nätverk</a:t>
            </a:r>
            <a:endParaRPr lang="en-US" sz="2000" dirty="0"/>
          </a:p>
          <a:p>
            <a:pPr marL="0" indent="0">
              <a:buNone/>
            </a:pPr>
            <a:endParaRPr lang="en-US" sz="2000" dirty="0"/>
          </a:p>
          <a:p>
            <a:pPr marL="0" indent="0">
              <a:buNone/>
            </a:pPr>
            <a:r>
              <a:rPr lang="en-US" sz="2000" dirty="0"/>
              <a:t>	 </a:t>
            </a:r>
            <a:r>
              <a:rPr lang="en-US" sz="2000" dirty="0" err="1"/>
              <a:t>Gemensamma</a:t>
            </a:r>
            <a:r>
              <a:rPr lang="en-US" sz="2000" dirty="0"/>
              <a:t> organ / 	 		</a:t>
            </a:r>
            <a:r>
              <a:rPr lang="en-US" sz="2000" dirty="0" err="1"/>
              <a:t>arbetsgrupper</a:t>
            </a:r>
            <a:endParaRPr lang="en-US" sz="2000" dirty="0"/>
          </a:p>
          <a:p>
            <a:pPr marL="0" indent="0">
              <a:buNone/>
            </a:pPr>
            <a:r>
              <a:rPr lang="en-US" sz="2000" dirty="0"/>
              <a:t>	</a:t>
            </a:r>
          </a:p>
          <a:p>
            <a:pPr lvl="2"/>
            <a:endParaRPr lang="en-US" dirty="0"/>
          </a:p>
        </p:txBody>
      </p:sp>
      <p:sp>
        <p:nvSpPr>
          <p:cNvPr id="7" name="textruta 6">
            <a:extLst>
              <a:ext uri="{FF2B5EF4-FFF2-40B4-BE49-F238E27FC236}">
                <a16:creationId xmlns:a16="http://schemas.microsoft.com/office/drawing/2014/main" id="{CD8A8B1D-C6AB-4D06-A555-B79CDB105434}"/>
              </a:ext>
            </a:extLst>
          </p:cNvPr>
          <p:cNvSpPr txBox="1"/>
          <p:nvPr/>
        </p:nvSpPr>
        <p:spPr>
          <a:xfrm>
            <a:off x="1797050" y="3400593"/>
            <a:ext cx="1257300" cy="646331"/>
          </a:xfrm>
          <a:prstGeom prst="rect">
            <a:avLst/>
          </a:prstGeom>
          <a:noFill/>
        </p:spPr>
        <p:txBody>
          <a:bodyPr wrap="square" rtlCol="0">
            <a:spAutoFit/>
          </a:bodyPr>
          <a:lstStyle/>
          <a:p>
            <a:r>
              <a:rPr lang="sv-FI" dirty="0"/>
              <a:t>Kommun</a:t>
            </a:r>
          </a:p>
          <a:p>
            <a:endParaRPr lang="sv-FI" dirty="0"/>
          </a:p>
        </p:txBody>
      </p:sp>
      <p:sp>
        <p:nvSpPr>
          <p:cNvPr id="8" name="textruta 7">
            <a:extLst>
              <a:ext uri="{FF2B5EF4-FFF2-40B4-BE49-F238E27FC236}">
                <a16:creationId xmlns:a16="http://schemas.microsoft.com/office/drawing/2014/main" id="{E7798D5A-C62C-0972-8D56-F04E50DB9759}"/>
              </a:ext>
            </a:extLst>
          </p:cNvPr>
          <p:cNvSpPr txBox="1"/>
          <p:nvPr/>
        </p:nvSpPr>
        <p:spPr>
          <a:xfrm>
            <a:off x="3260878" y="3464093"/>
            <a:ext cx="1080937" cy="369332"/>
          </a:xfrm>
          <a:prstGeom prst="rect">
            <a:avLst/>
          </a:prstGeom>
          <a:noFill/>
        </p:spPr>
        <p:txBody>
          <a:bodyPr wrap="none" rtlCol="0">
            <a:spAutoFit/>
          </a:bodyPr>
          <a:lstStyle/>
          <a:p>
            <a:r>
              <a:rPr lang="sv-FI" dirty="0"/>
              <a:t>Förening</a:t>
            </a:r>
          </a:p>
        </p:txBody>
      </p:sp>
      <p:sp>
        <p:nvSpPr>
          <p:cNvPr id="9" name="textruta 8">
            <a:extLst>
              <a:ext uri="{FF2B5EF4-FFF2-40B4-BE49-F238E27FC236}">
                <a16:creationId xmlns:a16="http://schemas.microsoft.com/office/drawing/2014/main" id="{DCE7B3BE-1702-9E18-70E5-EDA87063D625}"/>
              </a:ext>
            </a:extLst>
          </p:cNvPr>
          <p:cNvSpPr txBox="1"/>
          <p:nvPr/>
        </p:nvSpPr>
        <p:spPr>
          <a:xfrm>
            <a:off x="4309442" y="3805436"/>
            <a:ext cx="1080745" cy="646331"/>
          </a:xfrm>
          <a:prstGeom prst="rect">
            <a:avLst/>
          </a:prstGeom>
          <a:noFill/>
        </p:spPr>
        <p:txBody>
          <a:bodyPr wrap="none" rtlCol="0">
            <a:spAutoFit/>
          </a:bodyPr>
          <a:lstStyle/>
          <a:p>
            <a:r>
              <a:rPr lang="sv-FI" dirty="0"/>
              <a:t>Välfärds-</a:t>
            </a:r>
          </a:p>
          <a:p>
            <a:r>
              <a:rPr lang="sv-FI" dirty="0"/>
              <a:t>område</a:t>
            </a:r>
          </a:p>
        </p:txBody>
      </p:sp>
      <p:sp>
        <p:nvSpPr>
          <p:cNvPr id="11" name="Höger 10">
            <a:extLst>
              <a:ext uri="{FF2B5EF4-FFF2-40B4-BE49-F238E27FC236}">
                <a16:creationId xmlns:a16="http://schemas.microsoft.com/office/drawing/2014/main" id="{106137CF-CDF7-94D2-D3E0-280C208D20C0}"/>
              </a:ext>
            </a:extLst>
          </p:cNvPr>
          <p:cNvSpPr/>
          <p:nvPr/>
        </p:nvSpPr>
        <p:spPr>
          <a:xfrm>
            <a:off x="6865317" y="3485524"/>
            <a:ext cx="637208" cy="3989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2" name="Höger 11">
            <a:extLst>
              <a:ext uri="{FF2B5EF4-FFF2-40B4-BE49-F238E27FC236}">
                <a16:creationId xmlns:a16="http://schemas.microsoft.com/office/drawing/2014/main" id="{E8F9A5C5-D229-0E48-6B27-804EEB922CB2}"/>
              </a:ext>
            </a:extLst>
          </p:cNvPr>
          <p:cNvSpPr/>
          <p:nvPr/>
        </p:nvSpPr>
        <p:spPr>
          <a:xfrm>
            <a:off x="6865317" y="4296881"/>
            <a:ext cx="637208" cy="4142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
        <p:nvSpPr>
          <p:cNvPr id="13" name="Höger 12">
            <a:extLst>
              <a:ext uri="{FF2B5EF4-FFF2-40B4-BE49-F238E27FC236}">
                <a16:creationId xmlns:a16="http://schemas.microsoft.com/office/drawing/2014/main" id="{124B6D96-F8BF-E252-FDF8-AD9C2A61851E}"/>
              </a:ext>
            </a:extLst>
          </p:cNvPr>
          <p:cNvSpPr/>
          <p:nvPr/>
        </p:nvSpPr>
        <p:spPr>
          <a:xfrm>
            <a:off x="6865317" y="5084804"/>
            <a:ext cx="637208" cy="4142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FI"/>
          </a:p>
        </p:txBody>
      </p:sp>
    </p:spTree>
    <p:extLst>
      <p:ext uri="{BB962C8B-B14F-4D97-AF65-F5344CB8AC3E}">
        <p14:creationId xmlns:p14="http://schemas.microsoft.com/office/powerpoint/2010/main" val="155226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5B79B8-6684-8B25-1571-C5CCFEBB9598}"/>
              </a:ext>
            </a:extLst>
          </p:cNvPr>
          <p:cNvSpPr>
            <a:spLocks noGrp="1"/>
          </p:cNvSpPr>
          <p:nvPr>
            <p:ph type="ctrTitle"/>
          </p:nvPr>
        </p:nvSpPr>
        <p:spPr>
          <a:xfrm>
            <a:off x="1524000" y="1600201"/>
            <a:ext cx="9144000" cy="1909762"/>
          </a:xfrm>
        </p:spPr>
        <p:txBody>
          <a:bodyPr>
            <a:normAutofit fontScale="90000"/>
          </a:bodyPr>
          <a:lstStyle/>
          <a:p>
            <a:pPr latinLnBrk="0"/>
            <a:br>
              <a:rPr lang="sv-FI" sz="4400" b="1" i="0" dirty="0">
                <a:effectLst/>
                <a:latin typeface="Arial" panose="020B0604020202020204" pitchFamily="34" charset="0"/>
                <a:cs typeface="Arial" panose="020B0604020202020204" pitchFamily="34" charset="0"/>
              </a:rPr>
            </a:br>
            <a:br>
              <a:rPr lang="sv-FI" sz="4400" b="1" i="0" dirty="0">
                <a:effectLst/>
                <a:latin typeface="Arial" panose="020B0604020202020204" pitchFamily="34" charset="0"/>
                <a:cs typeface="Arial" panose="020B0604020202020204" pitchFamily="34" charset="0"/>
              </a:rPr>
            </a:br>
            <a:br>
              <a:rPr lang="sv-FI" sz="4400" b="1" i="0" dirty="0">
                <a:effectLst/>
                <a:latin typeface="Arial" panose="020B0604020202020204" pitchFamily="34" charset="0"/>
                <a:cs typeface="Arial" panose="020B0604020202020204" pitchFamily="34" charset="0"/>
              </a:rPr>
            </a:br>
            <a:br>
              <a:rPr lang="sv-FI" sz="4400" b="1" i="0" dirty="0">
                <a:effectLst/>
                <a:latin typeface="Arial" panose="020B0604020202020204" pitchFamily="34" charset="0"/>
                <a:cs typeface="Arial" panose="020B0604020202020204" pitchFamily="34" charset="0"/>
              </a:rPr>
            </a:br>
            <a:endParaRPr lang="sv-FI" dirty="0"/>
          </a:p>
        </p:txBody>
      </p:sp>
      <p:sp>
        <p:nvSpPr>
          <p:cNvPr id="3" name="Underrubrik 2">
            <a:extLst>
              <a:ext uri="{FF2B5EF4-FFF2-40B4-BE49-F238E27FC236}">
                <a16:creationId xmlns:a16="http://schemas.microsoft.com/office/drawing/2014/main" id="{8DBA4B01-4814-3234-2FE1-19B51C6FF1DB}"/>
              </a:ext>
            </a:extLst>
          </p:cNvPr>
          <p:cNvSpPr>
            <a:spLocks noGrp="1"/>
          </p:cNvSpPr>
          <p:nvPr>
            <p:ph type="subTitle" idx="1"/>
          </p:nvPr>
        </p:nvSpPr>
        <p:spPr>
          <a:xfrm>
            <a:off x="1524000" y="3995738"/>
            <a:ext cx="9144000" cy="1655762"/>
          </a:xfrm>
        </p:spPr>
        <p:txBody>
          <a:bodyPr/>
          <a:lstStyle/>
          <a:p>
            <a:r>
              <a:rPr lang="sv-FI" dirty="0"/>
              <a:t>Källa:</a:t>
            </a:r>
          </a:p>
          <a:p>
            <a:r>
              <a:rPr lang="sv-FI" dirty="0"/>
              <a:t> </a:t>
            </a:r>
            <a:r>
              <a:rPr lang="sv-FI" dirty="0">
                <a:hlinkClick r:id="rId2"/>
              </a:rPr>
              <a:t>https://valtioneuvosto.fi/sv/projektet?tunnus=OM140:00/2023</a:t>
            </a:r>
            <a:endParaRPr lang="sv-FI" dirty="0"/>
          </a:p>
          <a:p>
            <a:endParaRPr lang="sv-FI" dirty="0"/>
          </a:p>
        </p:txBody>
      </p:sp>
      <p:sp>
        <p:nvSpPr>
          <p:cNvPr id="5" name="textruta 4">
            <a:extLst>
              <a:ext uri="{FF2B5EF4-FFF2-40B4-BE49-F238E27FC236}">
                <a16:creationId xmlns:a16="http://schemas.microsoft.com/office/drawing/2014/main" id="{4E5ED83C-7463-5B6C-DEA7-8B12A673CBFB}"/>
              </a:ext>
            </a:extLst>
          </p:cNvPr>
          <p:cNvSpPr txBox="1"/>
          <p:nvPr/>
        </p:nvSpPr>
        <p:spPr>
          <a:xfrm>
            <a:off x="2096655" y="890529"/>
            <a:ext cx="7620000" cy="2862322"/>
          </a:xfrm>
          <a:prstGeom prst="rect">
            <a:avLst/>
          </a:prstGeom>
          <a:noFill/>
        </p:spPr>
        <p:txBody>
          <a:bodyPr wrap="square">
            <a:spAutoFit/>
          </a:bodyPr>
          <a:lstStyle/>
          <a:p>
            <a:pPr algn="ctr"/>
            <a:r>
              <a:rPr lang="sv-FI" sz="3600" b="1" i="0" dirty="0">
                <a:effectLst/>
                <a:latin typeface="Arial" panose="020B0604020202020204" pitchFamily="34" charset="0"/>
                <a:cs typeface="Arial" panose="020B0604020202020204" pitchFamily="34" charset="0"/>
              </a:rPr>
              <a:t>Strategi för civilsamhällesorganisationer och  plan för genomförandet av strategin</a:t>
            </a:r>
            <a:br>
              <a:rPr lang="sv-FI" b="1" i="0" dirty="0">
                <a:effectLst/>
                <a:latin typeface="var(--yja-heading-font-family, myriad-pro-condensed)"/>
              </a:rPr>
            </a:br>
            <a:br>
              <a:rPr lang="sv-FI" dirty="0"/>
            </a:br>
            <a:endParaRPr lang="sv-FI" dirty="0"/>
          </a:p>
        </p:txBody>
      </p:sp>
    </p:spTree>
    <p:extLst>
      <p:ext uri="{BB962C8B-B14F-4D97-AF65-F5344CB8AC3E}">
        <p14:creationId xmlns:p14="http://schemas.microsoft.com/office/powerpoint/2010/main" val="289004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444572-95DB-6404-D2C9-ED41C166BCFC}"/>
              </a:ext>
            </a:extLst>
          </p:cNvPr>
          <p:cNvSpPr>
            <a:spLocks noGrp="1"/>
          </p:cNvSpPr>
          <p:nvPr>
            <p:ph type="title"/>
          </p:nvPr>
        </p:nvSpPr>
        <p:spPr/>
        <p:txBody>
          <a:bodyPr/>
          <a:lstStyle/>
          <a:p>
            <a:r>
              <a:rPr lang="sv-FI" dirty="0"/>
              <a:t>Vad handlar det om?</a:t>
            </a:r>
          </a:p>
        </p:txBody>
      </p:sp>
      <p:sp>
        <p:nvSpPr>
          <p:cNvPr id="3" name="Platshållare för innehåll 2">
            <a:extLst>
              <a:ext uri="{FF2B5EF4-FFF2-40B4-BE49-F238E27FC236}">
                <a16:creationId xmlns:a16="http://schemas.microsoft.com/office/drawing/2014/main" id="{1357AD32-1EC3-CE90-DA97-F4D60A922D22}"/>
              </a:ext>
            </a:extLst>
          </p:cNvPr>
          <p:cNvSpPr>
            <a:spLocks noGrp="1"/>
          </p:cNvSpPr>
          <p:nvPr>
            <p:ph idx="1"/>
          </p:nvPr>
        </p:nvSpPr>
        <p:spPr/>
        <p:txBody>
          <a:bodyPr>
            <a:normAutofit fontScale="92500"/>
          </a:bodyPr>
          <a:lstStyle/>
          <a:p>
            <a:pPr>
              <a:lnSpc>
                <a:spcPct val="110000"/>
              </a:lnSpc>
            </a:pPr>
            <a:r>
              <a:rPr lang="sv-FI" dirty="0">
                <a:solidFill>
                  <a:srgbClr val="0F0F0F"/>
                </a:solidFill>
                <a:latin typeface="myriad-pro"/>
              </a:rPr>
              <a:t>R</a:t>
            </a:r>
            <a:r>
              <a:rPr lang="sv-FI" b="0" i="0" dirty="0">
                <a:solidFill>
                  <a:srgbClr val="0F0F0F"/>
                </a:solidFill>
                <a:effectLst/>
                <a:latin typeface="myriad-pro"/>
              </a:rPr>
              <a:t>egeringen har som mål att stärka demokratin, delaktigheten och förtroendet i samhället. Utarbetandet av en strategi för civilsamhällesorganisationer finns med i regeringsprogrammet och i statsrådets meddelande om främjande av likabehandling, jämställdhet och icke-diskriminering i det finländska samhället.</a:t>
            </a:r>
            <a:endParaRPr lang="sv-FI" dirty="0"/>
          </a:p>
          <a:p>
            <a:pPr>
              <a:lnSpc>
                <a:spcPct val="110000"/>
              </a:lnSpc>
            </a:pPr>
            <a:r>
              <a:rPr lang="sv-FI" dirty="0"/>
              <a:t>Arbetsgrupp tillsatt av justitieministeriet, mandatperiod ➡️ 17.4.2027</a:t>
            </a:r>
          </a:p>
          <a:p>
            <a:pPr lvl="1">
              <a:lnSpc>
                <a:spcPct val="110000"/>
              </a:lnSpc>
            </a:pPr>
            <a:r>
              <a:rPr lang="sv-FI" dirty="0"/>
              <a:t>Utreder lagstiftningshinder och utvecklingsbehov i fråga om civilsamhällesorganisationernas verksamhet</a:t>
            </a:r>
          </a:p>
          <a:p>
            <a:pPr lvl="1">
              <a:lnSpc>
                <a:spcPct val="110000"/>
              </a:lnSpc>
            </a:pPr>
            <a:r>
              <a:rPr lang="sv-FI" dirty="0"/>
              <a:t>Utveckla organisationernas egen medelanskaffning</a:t>
            </a:r>
          </a:p>
          <a:p>
            <a:pPr lvl="1">
              <a:lnSpc>
                <a:spcPct val="110000"/>
              </a:lnSpc>
            </a:pPr>
            <a:r>
              <a:rPr lang="sv-FI" dirty="0"/>
              <a:t>Utreder hur växelverkan mellan förvaltningen och civilsamhället kan förbättras</a:t>
            </a:r>
          </a:p>
        </p:txBody>
      </p:sp>
    </p:spTree>
    <p:extLst>
      <p:ext uri="{BB962C8B-B14F-4D97-AF65-F5344CB8AC3E}">
        <p14:creationId xmlns:p14="http://schemas.microsoft.com/office/powerpoint/2010/main" val="59612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5D7117-873D-2BB2-2307-4D4367D7E845}"/>
              </a:ext>
            </a:extLst>
          </p:cNvPr>
          <p:cNvSpPr>
            <a:spLocks noGrp="1"/>
          </p:cNvSpPr>
          <p:nvPr>
            <p:ph type="title"/>
          </p:nvPr>
        </p:nvSpPr>
        <p:spPr/>
        <p:txBody>
          <a:bodyPr/>
          <a:lstStyle/>
          <a:p>
            <a:r>
              <a:rPr lang="sv-FI" dirty="0"/>
              <a:t>Kom med på linjerna 24.4.2024</a:t>
            </a:r>
          </a:p>
        </p:txBody>
      </p:sp>
      <p:sp>
        <p:nvSpPr>
          <p:cNvPr id="3" name="Platshållare för innehåll 2">
            <a:extLst>
              <a:ext uri="{FF2B5EF4-FFF2-40B4-BE49-F238E27FC236}">
                <a16:creationId xmlns:a16="http://schemas.microsoft.com/office/drawing/2014/main" id="{D605040F-7E9C-649B-6A35-A681959919D6}"/>
              </a:ext>
            </a:extLst>
          </p:cNvPr>
          <p:cNvSpPr>
            <a:spLocks noGrp="1"/>
          </p:cNvSpPr>
          <p:nvPr>
            <p:ph idx="1"/>
          </p:nvPr>
        </p:nvSpPr>
        <p:spPr/>
        <p:txBody>
          <a:bodyPr>
            <a:normAutofit/>
          </a:bodyPr>
          <a:lstStyle/>
          <a:p>
            <a:r>
              <a:rPr lang="sv-FI" dirty="0"/>
              <a:t>Justitieministeriet ordnar onsdagen den 24 april 2024 kl. 14.30–15.30 ett diskussionsmöte om beredningen av strategin för civilsamhällesorganisationer och det nationella programmet för att främja demokrati och deltagande. </a:t>
            </a:r>
          </a:p>
          <a:p>
            <a:r>
              <a:rPr lang="sv-FI" dirty="0"/>
              <a:t>Mötet är ett öppet, svenskspråkigt diskussionsmöte där man informerar om beredningen och samlar respons. </a:t>
            </a:r>
          </a:p>
          <a:p>
            <a:pPr lvl="1"/>
            <a:r>
              <a:rPr lang="sv-FI" dirty="0"/>
              <a:t>Enhetschef Niklas Wilhelmsson ger en kort introduktion</a:t>
            </a:r>
          </a:p>
          <a:p>
            <a:pPr lvl="1"/>
            <a:r>
              <a:rPr lang="sv-FI" dirty="0"/>
              <a:t>Förbundsarenans verksamhetsledare Mari Pennanen kommenterar innan diskussionen</a:t>
            </a:r>
            <a:endParaRPr lang="sv-FI" sz="2800" dirty="0"/>
          </a:p>
          <a:p>
            <a:pPr marL="457200" lvl="1" indent="0">
              <a:buNone/>
            </a:pPr>
            <a:endParaRPr lang="sv-FI" dirty="0"/>
          </a:p>
          <a:p>
            <a:pPr marL="457200" lvl="1" indent="0">
              <a:buNone/>
            </a:pPr>
            <a:r>
              <a:rPr lang="sv-FI" sz="2800" i="1" dirty="0"/>
              <a:t>Info: https://oikeusministerio.fi/hanke?tunnus=OM140:00/2023</a:t>
            </a:r>
          </a:p>
          <a:p>
            <a:pPr lvl="1"/>
            <a:endParaRPr lang="sv-FI" dirty="0"/>
          </a:p>
        </p:txBody>
      </p:sp>
    </p:spTree>
    <p:extLst>
      <p:ext uri="{BB962C8B-B14F-4D97-AF65-F5344CB8AC3E}">
        <p14:creationId xmlns:p14="http://schemas.microsoft.com/office/powerpoint/2010/main" val="996653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nummer&#10;&#10;Automatiskt genererad beskrivning">
            <a:extLst>
              <a:ext uri="{FF2B5EF4-FFF2-40B4-BE49-F238E27FC236}">
                <a16:creationId xmlns:a16="http://schemas.microsoft.com/office/drawing/2014/main" id="{A08EB5E9-5D29-C825-91A9-C6B925FD9375}"/>
              </a:ext>
            </a:extLst>
          </p:cNvPr>
          <p:cNvPicPr>
            <a:picLocks noChangeAspect="1"/>
          </p:cNvPicPr>
          <p:nvPr/>
        </p:nvPicPr>
        <p:blipFill rotWithShape="1">
          <a:blip r:embed="rId2">
            <a:extLst>
              <a:ext uri="{28A0092B-C50C-407E-A947-70E740481C1C}">
                <a14:useLocalDpi xmlns:a14="http://schemas.microsoft.com/office/drawing/2010/main" val="0"/>
              </a:ext>
            </a:extLst>
          </a:blip>
          <a:srcRect l="1998" r="669"/>
          <a:stretch/>
        </p:blipFill>
        <p:spPr>
          <a:xfrm>
            <a:off x="20" y="10"/>
            <a:ext cx="12191980" cy="6857990"/>
          </a:xfrm>
          <a:prstGeom prst="rect">
            <a:avLst/>
          </a:prstGeom>
          <a:noFill/>
        </p:spPr>
      </p:pic>
    </p:spTree>
    <p:extLst>
      <p:ext uri="{BB962C8B-B14F-4D97-AF65-F5344CB8AC3E}">
        <p14:creationId xmlns:p14="http://schemas.microsoft.com/office/powerpoint/2010/main" val="403995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9097A-9E8C-42C4-9834-1C2393902A6D}"/>
              </a:ext>
            </a:extLst>
          </p:cNvPr>
          <p:cNvSpPr>
            <a:spLocks noGrp="1"/>
          </p:cNvSpPr>
          <p:nvPr>
            <p:ph type="title"/>
          </p:nvPr>
        </p:nvSpPr>
        <p:spPr>
          <a:xfrm>
            <a:off x="838200" y="365125"/>
            <a:ext cx="10515600" cy="1325563"/>
          </a:xfrm>
        </p:spPr>
        <p:txBody>
          <a:bodyPr anchor="ctr">
            <a:normAutofit/>
          </a:bodyPr>
          <a:lstStyle/>
          <a:p>
            <a:r>
              <a:rPr lang="fi-FI" dirty="0" err="1"/>
              <a:t>Organisationernas</a:t>
            </a:r>
            <a:r>
              <a:rPr lang="fi-FI" dirty="0"/>
              <a:t> sote-</a:t>
            </a:r>
            <a:r>
              <a:rPr lang="fi-FI" dirty="0" err="1"/>
              <a:t>förändringsstöd</a:t>
            </a:r>
            <a:br>
              <a:rPr lang="fi-FI" dirty="0"/>
            </a:br>
            <a:endParaRPr lang="fi-FI" dirty="0"/>
          </a:p>
        </p:txBody>
      </p:sp>
      <p:sp>
        <p:nvSpPr>
          <p:cNvPr id="8" name="Sisällön paikkamerkki 7">
            <a:extLst>
              <a:ext uri="{FF2B5EF4-FFF2-40B4-BE49-F238E27FC236}">
                <a16:creationId xmlns:a16="http://schemas.microsoft.com/office/drawing/2014/main" id="{77F07B61-20DF-4087-BD3E-6E218065D712}"/>
              </a:ext>
            </a:extLst>
          </p:cNvPr>
          <p:cNvSpPr>
            <a:spLocks noGrp="1"/>
          </p:cNvSpPr>
          <p:nvPr>
            <p:ph sz="half" idx="2"/>
          </p:nvPr>
        </p:nvSpPr>
        <p:spPr>
          <a:xfrm>
            <a:off x="6172200" y="1825625"/>
            <a:ext cx="5181600" cy="4351338"/>
          </a:xfrm>
        </p:spPr>
        <p:txBody>
          <a:bodyPr vert="horz" lIns="91440" tIns="45720" rIns="91440" bIns="45720" rtlCol="0">
            <a:normAutofit/>
          </a:bodyPr>
          <a:lstStyle/>
          <a:p>
            <a:r>
              <a:rPr lang="fi-FI" dirty="0" err="1"/>
              <a:t>Administration</a:t>
            </a:r>
            <a:r>
              <a:rPr lang="fi-FI" dirty="0"/>
              <a:t>: </a:t>
            </a:r>
            <a:r>
              <a:rPr lang="sv-FI" b="0" i="0" dirty="0">
                <a:solidFill>
                  <a:srgbClr val="222222"/>
                </a:solidFill>
                <a:effectLst/>
                <a:latin typeface="-apple-system"/>
              </a:rPr>
              <a:t>Pohjois-Karjalan Sosiaaliturvayhdistys ry</a:t>
            </a:r>
            <a:endParaRPr lang="fi-FI" dirty="0"/>
          </a:p>
          <a:p>
            <a:r>
              <a:rPr lang="fi-FI" dirty="0" err="1"/>
              <a:t>Förverkligas</a:t>
            </a:r>
            <a:r>
              <a:rPr lang="fi-FI" dirty="0"/>
              <a:t> i </a:t>
            </a:r>
            <a:r>
              <a:rPr lang="fi-FI" dirty="0" err="1"/>
              <a:t>samarbete</a:t>
            </a:r>
            <a:r>
              <a:rPr lang="fi-FI" dirty="0"/>
              <a:t> </a:t>
            </a:r>
            <a:r>
              <a:rPr lang="fi-FI" dirty="0" err="1"/>
              <a:t>med</a:t>
            </a:r>
            <a:r>
              <a:rPr lang="fi-FI" dirty="0"/>
              <a:t> Maakuntien verkosto-järjestöjen neuvottelukunta (</a:t>
            </a:r>
            <a:r>
              <a:rPr lang="fi-FI" dirty="0" err="1"/>
              <a:t>Nätverksorganisationernas</a:t>
            </a:r>
            <a:r>
              <a:rPr lang="fi-FI" dirty="0"/>
              <a:t> </a:t>
            </a:r>
            <a:r>
              <a:rPr lang="fi-FI" dirty="0" err="1"/>
              <a:t>samarbetsorgan</a:t>
            </a:r>
            <a:r>
              <a:rPr lang="fi-FI" dirty="0"/>
              <a:t>)</a:t>
            </a:r>
          </a:p>
          <a:p>
            <a:pPr marL="0" indent="0">
              <a:buNone/>
            </a:pPr>
            <a:endParaRPr lang="fi-FI" dirty="0"/>
          </a:p>
          <a:p>
            <a:pPr marL="457200" lvl="1" indent="0">
              <a:buNone/>
            </a:pPr>
            <a:r>
              <a:rPr lang="fi-FI" dirty="0">
                <a:effectLst/>
                <a:hlinkClick r:id="rId2"/>
              </a:rPr>
              <a:t>https://www.verkostojarjestot.fi/</a:t>
            </a:r>
            <a:endParaRPr lang="fi-FI" dirty="0">
              <a:effectLst/>
            </a:endParaRPr>
          </a:p>
          <a:p>
            <a:pPr marL="457200" lvl="1" indent="0">
              <a:buNone/>
            </a:pPr>
            <a:endParaRPr lang="fi-FI" sz="2800" dirty="0">
              <a:effectLst/>
            </a:endParaRPr>
          </a:p>
          <a:p>
            <a:pPr marL="457200" lvl="1" indent="0">
              <a:buNone/>
            </a:pPr>
            <a:endParaRPr lang="fi-FI" sz="2800" dirty="0">
              <a:effectLst/>
            </a:endParaRPr>
          </a:p>
          <a:p>
            <a:pPr lvl="1"/>
            <a:endParaRPr lang="fi-FI" sz="2800" dirty="0">
              <a:effectLst/>
            </a:endParaRPr>
          </a:p>
        </p:txBody>
      </p:sp>
      <p:pic>
        <p:nvPicPr>
          <p:cNvPr id="1026" name="Picture 2" descr="Taustatahojen logoja.">
            <a:extLst>
              <a:ext uri="{FF2B5EF4-FFF2-40B4-BE49-F238E27FC236}">
                <a16:creationId xmlns:a16="http://schemas.microsoft.com/office/drawing/2014/main" id="{3803BEBE-C4EF-6D54-159F-4394C571C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25169"/>
            <a:ext cx="4520609" cy="5117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52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FA26B6-F784-3ECA-3958-6A79B082BDCE}"/>
              </a:ext>
            </a:extLst>
          </p:cNvPr>
          <p:cNvSpPr>
            <a:spLocks noGrp="1"/>
          </p:cNvSpPr>
          <p:nvPr>
            <p:ph type="title"/>
          </p:nvPr>
        </p:nvSpPr>
        <p:spPr/>
        <p:txBody>
          <a:bodyPr/>
          <a:lstStyle/>
          <a:p>
            <a:r>
              <a:rPr lang="sv-FI" dirty="0"/>
              <a:t>Att notera:</a:t>
            </a:r>
          </a:p>
        </p:txBody>
      </p:sp>
      <p:sp>
        <p:nvSpPr>
          <p:cNvPr id="3" name="Platshållare för innehåll 2">
            <a:extLst>
              <a:ext uri="{FF2B5EF4-FFF2-40B4-BE49-F238E27FC236}">
                <a16:creationId xmlns:a16="http://schemas.microsoft.com/office/drawing/2014/main" id="{6E08921F-76BA-7510-6264-330F3F0A3360}"/>
              </a:ext>
            </a:extLst>
          </p:cNvPr>
          <p:cNvSpPr>
            <a:spLocks noGrp="1"/>
          </p:cNvSpPr>
          <p:nvPr>
            <p:ph idx="1"/>
          </p:nvPr>
        </p:nvSpPr>
        <p:spPr>
          <a:xfrm>
            <a:off x="838200" y="2290617"/>
            <a:ext cx="10515600" cy="3886345"/>
          </a:xfrm>
        </p:spPr>
        <p:txBody>
          <a:bodyPr>
            <a:normAutofit/>
          </a:bodyPr>
          <a:lstStyle/>
          <a:p>
            <a:r>
              <a:rPr lang="sv-FI" sz="3200" dirty="0"/>
              <a:t>STEA-bidrag år 2024: 383 588 000 €</a:t>
            </a:r>
          </a:p>
          <a:p>
            <a:r>
              <a:rPr lang="sv-FI" sz="3200" dirty="0"/>
              <a:t>Enligt regeringens tidigare plan ska bidragen sjukna med 100 000 000 € år 2027</a:t>
            </a:r>
          </a:p>
          <a:p>
            <a:r>
              <a:rPr lang="sv-FI" sz="3200" dirty="0"/>
              <a:t>MEN i promemorian för år står det: riktgivande plan för bidrag för år 2025 är 296 182 080 €</a:t>
            </a:r>
          </a:p>
        </p:txBody>
      </p:sp>
    </p:spTree>
    <p:extLst>
      <p:ext uri="{BB962C8B-B14F-4D97-AF65-F5344CB8AC3E}">
        <p14:creationId xmlns:p14="http://schemas.microsoft.com/office/powerpoint/2010/main" val="666047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E0C248-F69F-B49C-86E3-A648EBD93489}"/>
              </a:ext>
            </a:extLst>
          </p:cNvPr>
          <p:cNvSpPr>
            <a:spLocks noGrp="1"/>
          </p:cNvSpPr>
          <p:nvPr>
            <p:ph type="title"/>
          </p:nvPr>
        </p:nvSpPr>
        <p:spPr/>
        <p:txBody>
          <a:bodyPr/>
          <a:lstStyle/>
          <a:p>
            <a:r>
              <a:rPr lang="fi-FI" dirty="0" err="1">
                <a:solidFill>
                  <a:schemeClr val="accent2"/>
                </a:solidFill>
              </a:rPr>
              <a:t>Nu</a:t>
            </a:r>
            <a:r>
              <a:rPr lang="fi-FI" dirty="0">
                <a:solidFill>
                  <a:schemeClr val="accent2"/>
                </a:solidFill>
              </a:rPr>
              <a:t> </a:t>
            </a:r>
            <a:r>
              <a:rPr lang="fi-FI" dirty="0" err="1">
                <a:solidFill>
                  <a:schemeClr val="accent2"/>
                </a:solidFill>
              </a:rPr>
              <a:t>lönar</a:t>
            </a:r>
            <a:r>
              <a:rPr lang="fi-FI" dirty="0">
                <a:solidFill>
                  <a:schemeClr val="accent2"/>
                </a:solidFill>
              </a:rPr>
              <a:t> </a:t>
            </a:r>
            <a:r>
              <a:rPr lang="fi-FI" dirty="0" err="1">
                <a:solidFill>
                  <a:schemeClr val="accent2"/>
                </a:solidFill>
              </a:rPr>
              <a:t>det</a:t>
            </a:r>
            <a:r>
              <a:rPr lang="fi-FI" dirty="0">
                <a:solidFill>
                  <a:schemeClr val="accent2"/>
                </a:solidFill>
              </a:rPr>
              <a:t> </a:t>
            </a:r>
            <a:r>
              <a:rPr lang="fi-FI" dirty="0" err="1">
                <a:solidFill>
                  <a:schemeClr val="accent2"/>
                </a:solidFill>
              </a:rPr>
              <a:t>sig</a:t>
            </a:r>
            <a:r>
              <a:rPr lang="fi-FI" dirty="0">
                <a:solidFill>
                  <a:schemeClr val="accent2"/>
                </a:solidFill>
              </a:rPr>
              <a:t> </a:t>
            </a:r>
            <a:r>
              <a:rPr lang="fi-FI" dirty="0" err="1">
                <a:solidFill>
                  <a:schemeClr val="accent2"/>
                </a:solidFill>
              </a:rPr>
              <a:t>att</a:t>
            </a:r>
            <a:r>
              <a:rPr lang="fi-FI" dirty="0">
                <a:solidFill>
                  <a:schemeClr val="accent2"/>
                </a:solidFill>
              </a:rPr>
              <a:t>…</a:t>
            </a:r>
          </a:p>
        </p:txBody>
      </p:sp>
      <p:sp>
        <p:nvSpPr>
          <p:cNvPr id="3" name="Sisällön paikkamerkki 2">
            <a:extLst>
              <a:ext uri="{FF2B5EF4-FFF2-40B4-BE49-F238E27FC236}">
                <a16:creationId xmlns:a16="http://schemas.microsoft.com/office/drawing/2014/main" id="{169C9FA3-9C3F-D58F-0A3D-8C5FAB558CA5}"/>
              </a:ext>
            </a:extLst>
          </p:cNvPr>
          <p:cNvSpPr>
            <a:spLocks noGrp="1"/>
          </p:cNvSpPr>
          <p:nvPr>
            <p:ph idx="1"/>
          </p:nvPr>
        </p:nvSpPr>
        <p:spPr>
          <a:xfrm>
            <a:off x="838200" y="1689612"/>
            <a:ext cx="10515600" cy="4605338"/>
          </a:xfrm>
        </p:spPr>
        <p:txBody>
          <a:bodyPr>
            <a:normAutofit fontScale="92500" lnSpcReduction="10000"/>
          </a:bodyPr>
          <a:lstStyle/>
          <a:p>
            <a:r>
              <a:rPr lang="fi-FI" dirty="0" err="1"/>
              <a:t>Sprida</a:t>
            </a:r>
            <a:r>
              <a:rPr lang="fi-FI" dirty="0"/>
              <a:t> </a:t>
            </a:r>
            <a:r>
              <a:rPr lang="fi-FI" dirty="0" err="1"/>
              <a:t>information</a:t>
            </a:r>
            <a:r>
              <a:rPr lang="fi-FI" dirty="0"/>
              <a:t> </a:t>
            </a:r>
            <a:r>
              <a:rPr lang="fi-FI" dirty="0" err="1"/>
              <a:t>om</a:t>
            </a:r>
            <a:r>
              <a:rPr lang="fi-FI" dirty="0"/>
              <a:t> </a:t>
            </a:r>
            <a:r>
              <a:rPr lang="fi-FI" dirty="0" err="1"/>
              <a:t>aktuella</a:t>
            </a:r>
            <a:r>
              <a:rPr lang="fi-FI" dirty="0"/>
              <a:t> </a:t>
            </a:r>
            <a:r>
              <a:rPr lang="fi-FI" dirty="0" err="1"/>
              <a:t>frågor</a:t>
            </a:r>
            <a:endParaRPr lang="fi-FI" dirty="0"/>
          </a:p>
          <a:p>
            <a:r>
              <a:rPr lang="fi-FI" dirty="0" err="1"/>
              <a:t>Stärka</a:t>
            </a:r>
            <a:r>
              <a:rPr lang="fi-FI" dirty="0"/>
              <a:t> </a:t>
            </a:r>
            <a:r>
              <a:rPr lang="fi-FI" dirty="0" err="1"/>
              <a:t>föreningarnas</a:t>
            </a:r>
            <a:r>
              <a:rPr lang="fi-FI" dirty="0"/>
              <a:t> </a:t>
            </a:r>
            <a:r>
              <a:rPr lang="fi-FI" dirty="0" err="1"/>
              <a:t>samarbete</a:t>
            </a:r>
            <a:r>
              <a:rPr lang="fi-FI" dirty="0"/>
              <a:t> </a:t>
            </a:r>
          </a:p>
          <a:p>
            <a:r>
              <a:rPr lang="fi-FI" dirty="0" err="1"/>
              <a:t>Ansluta</a:t>
            </a:r>
            <a:r>
              <a:rPr lang="fi-FI" dirty="0"/>
              <a:t> </a:t>
            </a:r>
            <a:r>
              <a:rPr lang="fi-FI" dirty="0" err="1"/>
              <a:t>sig</a:t>
            </a:r>
            <a:r>
              <a:rPr lang="fi-FI" dirty="0"/>
              <a:t> </a:t>
            </a:r>
            <a:r>
              <a:rPr lang="fi-FI" dirty="0" err="1"/>
              <a:t>till</a:t>
            </a:r>
            <a:r>
              <a:rPr lang="fi-FI" dirty="0"/>
              <a:t> </a:t>
            </a:r>
            <a:r>
              <a:rPr lang="fi-FI" dirty="0" err="1"/>
              <a:t>lokala</a:t>
            </a:r>
            <a:r>
              <a:rPr lang="fi-FI" dirty="0"/>
              <a:t> </a:t>
            </a:r>
            <a:r>
              <a:rPr lang="fi-FI" dirty="0" err="1"/>
              <a:t>och</a:t>
            </a:r>
            <a:r>
              <a:rPr lang="fi-FI" dirty="0"/>
              <a:t> </a:t>
            </a:r>
            <a:r>
              <a:rPr lang="fi-FI" dirty="0" err="1"/>
              <a:t>regionala</a:t>
            </a:r>
            <a:r>
              <a:rPr lang="fi-FI" dirty="0"/>
              <a:t> </a:t>
            </a:r>
            <a:r>
              <a:rPr lang="fi-FI" dirty="0" err="1"/>
              <a:t>nätverk</a:t>
            </a:r>
            <a:r>
              <a:rPr lang="fi-FI" dirty="0"/>
              <a:t> </a:t>
            </a:r>
            <a:r>
              <a:rPr lang="fi-FI" dirty="0" err="1"/>
              <a:t>inom</a:t>
            </a:r>
            <a:r>
              <a:rPr lang="fi-FI" dirty="0"/>
              <a:t> </a:t>
            </a:r>
            <a:r>
              <a:rPr lang="fi-FI" dirty="0" err="1"/>
              <a:t>tredje</a:t>
            </a:r>
            <a:r>
              <a:rPr lang="fi-FI" dirty="0"/>
              <a:t> </a:t>
            </a:r>
            <a:r>
              <a:rPr lang="fi-FI" dirty="0" err="1"/>
              <a:t>sektorn</a:t>
            </a:r>
            <a:endParaRPr lang="fi-FI" dirty="0"/>
          </a:p>
          <a:p>
            <a:r>
              <a:rPr lang="fi-FI" dirty="0" err="1"/>
              <a:t>Lyfta</a:t>
            </a:r>
            <a:r>
              <a:rPr lang="fi-FI" dirty="0"/>
              <a:t> </a:t>
            </a:r>
            <a:r>
              <a:rPr lang="fi-FI" dirty="0" err="1"/>
              <a:t>fram</a:t>
            </a:r>
            <a:r>
              <a:rPr lang="fi-FI" dirty="0"/>
              <a:t> </a:t>
            </a:r>
            <a:r>
              <a:rPr lang="fi-FI" dirty="0" err="1"/>
              <a:t>föreningsverksamhetens</a:t>
            </a:r>
            <a:r>
              <a:rPr lang="fi-FI" dirty="0"/>
              <a:t> </a:t>
            </a:r>
            <a:r>
              <a:rPr lang="fi-FI" dirty="0" err="1"/>
              <a:t>betydelse</a:t>
            </a:r>
            <a:r>
              <a:rPr lang="fi-FI" dirty="0"/>
              <a:t> </a:t>
            </a:r>
            <a:r>
              <a:rPr lang="fi-FI" dirty="0" err="1"/>
              <a:t>och</a:t>
            </a:r>
            <a:r>
              <a:rPr lang="fi-FI" dirty="0"/>
              <a:t> roll</a:t>
            </a:r>
          </a:p>
          <a:p>
            <a:r>
              <a:rPr lang="fi-FI" dirty="0" err="1"/>
              <a:t>Informera</a:t>
            </a:r>
            <a:r>
              <a:rPr lang="fi-FI" dirty="0"/>
              <a:t> </a:t>
            </a:r>
            <a:r>
              <a:rPr lang="fi-FI" dirty="0" err="1"/>
              <a:t>samarbetsparter</a:t>
            </a:r>
            <a:r>
              <a:rPr lang="fi-FI" dirty="0"/>
              <a:t> </a:t>
            </a:r>
            <a:r>
              <a:rPr lang="fi-FI" dirty="0" err="1"/>
              <a:t>om</a:t>
            </a:r>
            <a:r>
              <a:rPr lang="fi-FI" dirty="0"/>
              <a:t> </a:t>
            </a:r>
            <a:r>
              <a:rPr lang="fi-FI" dirty="0" err="1"/>
              <a:t>nyttan</a:t>
            </a:r>
            <a:r>
              <a:rPr lang="fi-FI" dirty="0"/>
              <a:t> av </a:t>
            </a:r>
            <a:r>
              <a:rPr lang="fi-FI" dirty="0" err="1"/>
              <a:t>föreningssamarbete</a:t>
            </a:r>
            <a:endParaRPr lang="fi-FI" dirty="0"/>
          </a:p>
          <a:p>
            <a:r>
              <a:rPr lang="fi-FI" dirty="0" err="1"/>
              <a:t>Samla</a:t>
            </a:r>
            <a:r>
              <a:rPr lang="fi-FI" dirty="0"/>
              <a:t> </a:t>
            </a:r>
            <a:r>
              <a:rPr lang="fi-FI" dirty="0" err="1"/>
              <a:t>information</a:t>
            </a:r>
            <a:r>
              <a:rPr lang="fi-FI" dirty="0"/>
              <a:t> </a:t>
            </a:r>
            <a:r>
              <a:rPr lang="fi-FI" dirty="0" err="1"/>
              <a:t>om</a:t>
            </a:r>
            <a:r>
              <a:rPr lang="fi-FI" dirty="0"/>
              <a:t> </a:t>
            </a:r>
            <a:r>
              <a:rPr lang="fi-FI" dirty="0" err="1"/>
              <a:t>föreningsverkamhetens</a:t>
            </a:r>
            <a:r>
              <a:rPr lang="fi-FI" dirty="0"/>
              <a:t> </a:t>
            </a:r>
            <a:r>
              <a:rPr lang="fi-FI" dirty="0" err="1"/>
              <a:t>effekter</a:t>
            </a:r>
            <a:r>
              <a:rPr lang="fi-FI" dirty="0"/>
              <a:t> (vaikuttavuus)</a:t>
            </a:r>
          </a:p>
          <a:p>
            <a:r>
              <a:rPr lang="fi-FI" dirty="0" err="1"/>
              <a:t>Att</a:t>
            </a:r>
            <a:r>
              <a:rPr lang="fi-FI" dirty="0"/>
              <a:t> delta i </a:t>
            </a:r>
            <a:r>
              <a:rPr lang="fi-FI" dirty="0" err="1"/>
              <a:t>olika</a:t>
            </a:r>
            <a:r>
              <a:rPr lang="fi-FI" dirty="0"/>
              <a:t> </a:t>
            </a:r>
            <a:r>
              <a:rPr lang="fi-FI" dirty="0" err="1"/>
              <a:t>tillstänningar</a:t>
            </a:r>
            <a:r>
              <a:rPr lang="fi-FI" dirty="0"/>
              <a:t> </a:t>
            </a:r>
            <a:r>
              <a:rPr lang="fi-FI" dirty="0" err="1"/>
              <a:t>och</a:t>
            </a:r>
            <a:r>
              <a:rPr lang="fi-FI" dirty="0"/>
              <a:t> </a:t>
            </a:r>
            <a:r>
              <a:rPr lang="fi-FI" dirty="0" err="1"/>
              <a:t>workshops</a:t>
            </a:r>
            <a:r>
              <a:rPr lang="fi-FI" dirty="0"/>
              <a:t> </a:t>
            </a:r>
            <a:r>
              <a:rPr lang="fi-FI" dirty="0" err="1"/>
              <a:t>kring</a:t>
            </a:r>
            <a:r>
              <a:rPr lang="fi-FI" dirty="0"/>
              <a:t> </a:t>
            </a:r>
            <a:r>
              <a:rPr lang="fi-FI" dirty="0" err="1"/>
              <a:t>föreningssamarbete</a:t>
            </a:r>
            <a:r>
              <a:rPr lang="fi-FI" dirty="0"/>
              <a:t>, </a:t>
            </a:r>
            <a:r>
              <a:rPr lang="fi-FI" dirty="0" err="1"/>
              <a:t>både</a:t>
            </a:r>
            <a:r>
              <a:rPr lang="fi-FI" dirty="0"/>
              <a:t> </a:t>
            </a:r>
            <a:r>
              <a:rPr lang="fi-FI" dirty="0" err="1"/>
              <a:t>inom</a:t>
            </a:r>
            <a:r>
              <a:rPr lang="fi-FI" dirty="0"/>
              <a:t> </a:t>
            </a:r>
            <a:r>
              <a:rPr lang="fi-FI" dirty="0" err="1"/>
              <a:t>kommunsamarbetet</a:t>
            </a:r>
            <a:r>
              <a:rPr lang="fi-FI" dirty="0"/>
              <a:t> </a:t>
            </a:r>
            <a:r>
              <a:rPr lang="fi-FI" dirty="0" err="1"/>
              <a:t>och</a:t>
            </a:r>
            <a:r>
              <a:rPr lang="fi-FI" dirty="0"/>
              <a:t> </a:t>
            </a:r>
            <a:r>
              <a:rPr lang="fi-FI" dirty="0" err="1"/>
              <a:t>med</a:t>
            </a:r>
            <a:r>
              <a:rPr lang="fi-FI" dirty="0"/>
              <a:t> </a:t>
            </a:r>
            <a:r>
              <a:rPr lang="fi-FI" dirty="0" err="1"/>
              <a:t>välfärdsområdet</a:t>
            </a:r>
            <a:endParaRPr lang="fi-FI" dirty="0"/>
          </a:p>
          <a:p>
            <a:r>
              <a:rPr lang="fi-FI" dirty="0" err="1"/>
              <a:t>Lägga</a:t>
            </a:r>
            <a:r>
              <a:rPr lang="fi-FI" dirty="0"/>
              <a:t> in info </a:t>
            </a:r>
            <a:r>
              <a:rPr lang="fi-FI" dirty="0" err="1"/>
              <a:t>om</a:t>
            </a:r>
            <a:r>
              <a:rPr lang="fi-FI" dirty="0"/>
              <a:t> </a:t>
            </a:r>
            <a:r>
              <a:rPr lang="fi-FI" dirty="0" err="1"/>
              <a:t>föreningens</a:t>
            </a:r>
            <a:r>
              <a:rPr lang="fi-FI" dirty="0"/>
              <a:t> </a:t>
            </a:r>
            <a:r>
              <a:rPr lang="fi-FI" dirty="0" err="1"/>
              <a:t>verksamhet</a:t>
            </a:r>
            <a:r>
              <a:rPr lang="fi-FI" dirty="0"/>
              <a:t> i </a:t>
            </a:r>
            <a:r>
              <a:rPr lang="fi-FI" dirty="0" err="1"/>
              <a:t>Lähellä.fi-tjänsten</a:t>
            </a:r>
            <a:r>
              <a:rPr lang="fi-FI" dirty="0"/>
              <a:t> </a:t>
            </a:r>
            <a:r>
              <a:rPr lang="fi-FI" dirty="0" err="1"/>
              <a:t>eller</a:t>
            </a:r>
            <a:r>
              <a:rPr lang="fi-FI" dirty="0"/>
              <a:t> i PTV</a:t>
            </a:r>
          </a:p>
          <a:p>
            <a:endParaRPr lang="fi-FI" dirty="0"/>
          </a:p>
          <a:p>
            <a:endParaRPr lang="fi-FI" dirty="0"/>
          </a:p>
        </p:txBody>
      </p:sp>
    </p:spTree>
    <p:extLst>
      <p:ext uri="{BB962C8B-B14F-4D97-AF65-F5344CB8AC3E}">
        <p14:creationId xmlns:p14="http://schemas.microsoft.com/office/powerpoint/2010/main" val="1686307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4" descr="En bild som visar Teckensnitt, logotyp, Grafik, symbol&#10;&#10;Automatiskt genererad beskrivning">
            <a:extLst>
              <a:ext uri="{FF2B5EF4-FFF2-40B4-BE49-F238E27FC236}">
                <a16:creationId xmlns:a16="http://schemas.microsoft.com/office/drawing/2014/main" id="{1A42B344-6893-40BA-411E-8A13D5576EE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0487" y="878847"/>
            <a:ext cx="6298811" cy="2196738"/>
          </a:xfrm>
          <a:noFill/>
        </p:spPr>
      </p:pic>
      <p:sp>
        <p:nvSpPr>
          <p:cNvPr id="6" name="textruta 5">
            <a:extLst>
              <a:ext uri="{FF2B5EF4-FFF2-40B4-BE49-F238E27FC236}">
                <a16:creationId xmlns:a16="http://schemas.microsoft.com/office/drawing/2014/main" id="{1BE1630D-50EC-9E36-7F50-6DA746F17EDE}"/>
              </a:ext>
            </a:extLst>
          </p:cNvPr>
          <p:cNvSpPr txBox="1"/>
          <p:nvPr/>
        </p:nvSpPr>
        <p:spPr>
          <a:xfrm>
            <a:off x="7938019" y="3617557"/>
            <a:ext cx="2997458" cy="1323439"/>
          </a:xfrm>
          <a:prstGeom prst="rect">
            <a:avLst/>
          </a:prstGeom>
          <a:noFill/>
        </p:spPr>
        <p:txBody>
          <a:bodyPr wrap="square">
            <a:spAutoFit/>
          </a:bodyPr>
          <a:lstStyle/>
          <a:p>
            <a:r>
              <a:rPr lang="sv-FI" sz="8000" b="1" i="0" dirty="0">
                <a:solidFill>
                  <a:srgbClr val="003479"/>
                </a:solidFill>
                <a:effectLst/>
                <a:latin typeface="Overpass"/>
              </a:rPr>
              <a:t>SDL</a:t>
            </a:r>
            <a:endParaRPr lang="sv-FI" sz="8000" dirty="0"/>
          </a:p>
        </p:txBody>
      </p:sp>
    </p:spTree>
    <p:extLst>
      <p:ext uri="{BB962C8B-B14F-4D97-AF65-F5344CB8AC3E}">
        <p14:creationId xmlns:p14="http://schemas.microsoft.com/office/powerpoint/2010/main" val="2810883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25B22-FC9F-E2AC-7F1C-3883D0B2C80D}"/>
              </a:ext>
            </a:extLst>
          </p:cNvPr>
          <p:cNvSpPr>
            <a:spLocks noGrp="1"/>
          </p:cNvSpPr>
          <p:nvPr>
            <p:ph type="title"/>
          </p:nvPr>
        </p:nvSpPr>
        <p:spPr>
          <a:xfrm>
            <a:off x="839788" y="457201"/>
            <a:ext cx="3932237" cy="685800"/>
          </a:xfrm>
        </p:spPr>
        <p:txBody>
          <a:bodyPr anchor="b">
            <a:normAutofit/>
          </a:bodyPr>
          <a:lstStyle/>
          <a:p>
            <a:r>
              <a:rPr lang="sv-FI" b="1" i="0" dirty="0">
                <a:effectLst/>
              </a:rPr>
              <a:t>Vad är Lähellä.fi?</a:t>
            </a:r>
            <a:endParaRPr lang="sv-FI" dirty="0"/>
          </a:p>
        </p:txBody>
      </p:sp>
      <p:pic>
        <p:nvPicPr>
          <p:cNvPr id="5" name="Platshållare för innehåll 4" descr="En bild som visar Teckensnitt, logotyp, Grafik, symbol&#10;&#10;Automatiskt genererad beskrivning">
            <a:extLst>
              <a:ext uri="{FF2B5EF4-FFF2-40B4-BE49-F238E27FC236}">
                <a16:creationId xmlns:a16="http://schemas.microsoft.com/office/drawing/2014/main" id="{B4BA1C51-EF86-3A8D-32DF-77E5764277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43800" y="2471660"/>
            <a:ext cx="4752882" cy="1719586"/>
          </a:xfrm>
          <a:noFill/>
        </p:spPr>
      </p:pic>
      <p:sp>
        <p:nvSpPr>
          <p:cNvPr id="10" name="Text Placeholder 3">
            <a:extLst>
              <a:ext uri="{FF2B5EF4-FFF2-40B4-BE49-F238E27FC236}">
                <a16:creationId xmlns:a16="http://schemas.microsoft.com/office/drawing/2014/main" id="{AF334383-E729-B3D7-04F7-3B63616B4247}"/>
              </a:ext>
            </a:extLst>
          </p:cNvPr>
          <p:cNvSpPr>
            <a:spLocks noGrp="1"/>
          </p:cNvSpPr>
          <p:nvPr>
            <p:ph type="body" sz="half" idx="2"/>
          </p:nvPr>
        </p:nvSpPr>
        <p:spPr>
          <a:xfrm>
            <a:off x="726142" y="1250576"/>
            <a:ext cx="6373906" cy="4867835"/>
          </a:xfrm>
        </p:spPr>
        <p:txBody>
          <a:bodyPr>
            <a:normAutofit lnSpcReduction="10000"/>
          </a:bodyPr>
          <a:lstStyle/>
          <a:p>
            <a:pPr marL="285750" indent="-285750">
              <a:buFontTx/>
              <a:buChar char="-"/>
            </a:pPr>
            <a:r>
              <a:rPr lang="sv-FI" sz="1800" b="0" i="0" dirty="0">
                <a:solidFill>
                  <a:srgbClr val="000000"/>
                </a:solidFill>
                <a:effectLst/>
                <a:latin typeface="Raleway" pitchFamily="2" charset="77"/>
              </a:rPr>
              <a:t>Lähellä.fi är en webbplats som samlar ihop tusentals olika föreningar och deras stöd, evenemang, volontärverksamhet och andra aktiviteter. Den grundades för att underlätta upptäckten och kommunikationen av medborgarorganisationer, föreningar, samfund, församlingar, kommuner, städer, icke-kommersiella företag, frivilligarbete och utvecklingsaktiviteter.</a:t>
            </a:r>
          </a:p>
          <a:p>
            <a:pPr marL="285750" indent="-285750">
              <a:buFontTx/>
              <a:buChar char="-"/>
            </a:pPr>
            <a:r>
              <a:rPr lang="sv-FI" sz="1800" b="0" i="0" dirty="0">
                <a:solidFill>
                  <a:srgbClr val="000000"/>
                </a:solidFill>
                <a:effectLst/>
                <a:latin typeface="Raleway" pitchFamily="2" charset="77"/>
              </a:rPr>
              <a:t>Avgiftsfri</a:t>
            </a:r>
          </a:p>
          <a:p>
            <a:pPr marL="285750" indent="-285750">
              <a:buFontTx/>
              <a:buChar char="-"/>
            </a:pPr>
            <a:r>
              <a:rPr lang="sv-FI" sz="1800" b="0" i="0" dirty="0">
                <a:solidFill>
                  <a:srgbClr val="000000"/>
                </a:solidFill>
                <a:effectLst/>
                <a:latin typeface="Raleway" pitchFamily="2" charset="77"/>
              </a:rPr>
              <a:t>Du kan söka stöd, hjälp och handledning på din egen ort eller i hela Finland</a:t>
            </a:r>
          </a:p>
          <a:p>
            <a:pPr marL="285750" indent="-285750">
              <a:buFontTx/>
              <a:buChar char="-"/>
            </a:pPr>
            <a:r>
              <a:rPr lang="sv-FI" sz="1800" b="0" i="0" dirty="0">
                <a:solidFill>
                  <a:srgbClr val="000000"/>
                </a:solidFill>
                <a:effectLst/>
                <a:latin typeface="Raleway" pitchFamily="2" charset="77"/>
              </a:rPr>
              <a:t>Följande aktörer producerar innehåll i webbtjänsten:</a:t>
            </a:r>
          </a:p>
          <a:p>
            <a:pPr marL="742950" lvl="1" indent="-285750">
              <a:buFontTx/>
              <a:buChar char="-"/>
            </a:pPr>
            <a:r>
              <a:rPr lang="sv-FI" sz="1600" b="0" i="0" dirty="0">
                <a:solidFill>
                  <a:srgbClr val="000000"/>
                </a:solidFill>
                <a:effectLst/>
                <a:latin typeface="Raleway" pitchFamily="2" charset="77"/>
              </a:rPr>
              <a:t>organisationer och föreningar</a:t>
            </a:r>
          </a:p>
          <a:p>
            <a:pPr marL="742950" lvl="1" indent="-285750">
              <a:buFontTx/>
              <a:buChar char="-"/>
            </a:pPr>
            <a:r>
              <a:rPr lang="sv-FI" sz="1800" b="0" i="0" dirty="0">
                <a:solidFill>
                  <a:srgbClr val="000000"/>
                </a:solidFill>
                <a:effectLst/>
                <a:latin typeface="Raleway" pitchFamily="2" charset="77"/>
              </a:rPr>
              <a:t>Sammanslutningar</a:t>
            </a:r>
          </a:p>
          <a:p>
            <a:pPr marL="742950" lvl="1" indent="-285750">
              <a:buFontTx/>
              <a:buChar char="-"/>
            </a:pPr>
            <a:r>
              <a:rPr lang="sv-FI" sz="1800" b="0" i="0" dirty="0">
                <a:solidFill>
                  <a:srgbClr val="000000"/>
                </a:solidFill>
                <a:effectLst/>
                <a:latin typeface="Raleway" pitchFamily="2" charset="77"/>
              </a:rPr>
              <a:t>Församlingar</a:t>
            </a:r>
            <a:endParaRPr lang="sv-FI" sz="1800" dirty="0">
              <a:solidFill>
                <a:srgbClr val="000000"/>
              </a:solidFill>
              <a:latin typeface="Raleway" pitchFamily="2" charset="77"/>
            </a:endParaRPr>
          </a:p>
          <a:p>
            <a:pPr marL="742950" lvl="1" indent="-285750">
              <a:buFontTx/>
              <a:buChar char="-"/>
            </a:pPr>
            <a:r>
              <a:rPr lang="sv-FI" sz="1800" b="0" i="0" dirty="0">
                <a:solidFill>
                  <a:srgbClr val="000000"/>
                </a:solidFill>
                <a:effectLst/>
                <a:latin typeface="Raleway" pitchFamily="2" charset="77"/>
              </a:rPr>
              <a:t>kommuner och städer, samt</a:t>
            </a:r>
          </a:p>
          <a:p>
            <a:pPr marL="742950" lvl="1" indent="-285750">
              <a:buFontTx/>
              <a:buChar char="-"/>
            </a:pPr>
            <a:r>
              <a:rPr lang="sv-FI" sz="1800" b="0" i="0" dirty="0">
                <a:solidFill>
                  <a:srgbClr val="000000"/>
                </a:solidFill>
                <a:effectLst/>
                <a:latin typeface="Raleway" pitchFamily="2" charset="77"/>
              </a:rPr>
              <a:t>icke-kommersiella företag.</a:t>
            </a:r>
          </a:p>
          <a:p>
            <a:pPr marL="285750" indent="-285750">
              <a:buFontTx/>
              <a:buChar char="-"/>
            </a:pPr>
            <a:endParaRPr lang="sv-FI" b="0" i="0" dirty="0">
              <a:solidFill>
                <a:srgbClr val="000000"/>
              </a:solidFill>
              <a:effectLst/>
              <a:latin typeface="Raleway" pitchFamily="2" charset="77"/>
            </a:endParaRPr>
          </a:p>
          <a:p>
            <a:pPr marL="285750" indent="-285750">
              <a:buFontTx/>
              <a:buChar char="-"/>
            </a:pPr>
            <a:endParaRPr lang="en-US" dirty="0"/>
          </a:p>
        </p:txBody>
      </p:sp>
    </p:spTree>
    <p:extLst>
      <p:ext uri="{BB962C8B-B14F-4D97-AF65-F5344CB8AC3E}">
        <p14:creationId xmlns:p14="http://schemas.microsoft.com/office/powerpoint/2010/main" val="2505917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2BCFB-6E73-CC3E-E2F0-C09ABFEF8CF3}"/>
              </a:ext>
            </a:extLst>
          </p:cNvPr>
          <p:cNvSpPr>
            <a:spLocks noGrp="1"/>
          </p:cNvSpPr>
          <p:nvPr>
            <p:ph type="title"/>
          </p:nvPr>
        </p:nvSpPr>
        <p:spPr/>
        <p:txBody>
          <a:bodyPr>
            <a:normAutofit fontScale="90000"/>
          </a:bodyPr>
          <a:lstStyle/>
          <a:p>
            <a:br>
              <a:rPr lang="sv-FI" b="1" i="0" dirty="0">
                <a:solidFill>
                  <a:srgbClr val="003479"/>
                </a:solidFill>
                <a:effectLst/>
                <a:latin typeface="Overpass"/>
              </a:rPr>
            </a:br>
            <a:r>
              <a:rPr lang="sv-FI" b="1" i="0" dirty="0">
                <a:solidFill>
                  <a:srgbClr val="003479"/>
                </a:solidFill>
                <a:effectLst/>
                <a:latin typeface="Overpass"/>
              </a:rPr>
              <a:t>SDL Servicedatalagret (fi:PTV) </a:t>
            </a:r>
            <a:br>
              <a:rPr lang="sv-FI" b="1" i="0" dirty="0">
                <a:solidFill>
                  <a:srgbClr val="003479"/>
                </a:solidFill>
                <a:effectLst/>
                <a:latin typeface="Overpass"/>
              </a:rPr>
            </a:br>
            <a:endParaRPr lang="sv-FI" dirty="0"/>
          </a:p>
        </p:txBody>
      </p:sp>
      <p:sp>
        <p:nvSpPr>
          <p:cNvPr id="3" name="Platshållare för innehåll 2">
            <a:extLst>
              <a:ext uri="{FF2B5EF4-FFF2-40B4-BE49-F238E27FC236}">
                <a16:creationId xmlns:a16="http://schemas.microsoft.com/office/drawing/2014/main" id="{7FADB210-C3B4-C3C4-8B5A-748F2BF8D0CD}"/>
              </a:ext>
            </a:extLst>
          </p:cNvPr>
          <p:cNvSpPr>
            <a:spLocks noGrp="1"/>
          </p:cNvSpPr>
          <p:nvPr>
            <p:ph idx="1"/>
          </p:nvPr>
        </p:nvSpPr>
        <p:spPr/>
        <p:txBody>
          <a:bodyPr>
            <a:normAutofit lnSpcReduction="10000"/>
          </a:bodyPr>
          <a:lstStyle/>
          <a:p>
            <a:r>
              <a:rPr lang="sv-FI" dirty="0">
                <a:solidFill>
                  <a:srgbClr val="000000"/>
                </a:solidFill>
                <a:latin typeface="Overpass"/>
              </a:rPr>
              <a:t>E</a:t>
            </a:r>
            <a:r>
              <a:rPr lang="sv-FI" b="0" i="0" dirty="0">
                <a:solidFill>
                  <a:srgbClr val="000000"/>
                </a:solidFill>
                <a:effectLst/>
                <a:latin typeface="Overpass"/>
              </a:rPr>
              <a:t>tt riksomfattande centraliserat datalager där kommunerna, välfärdsområdena, staten och den privata sektorn på ett kundorienterat sätt beskriver sina tjänster och tjänsternas servicekanaler.</a:t>
            </a:r>
          </a:p>
          <a:p>
            <a:r>
              <a:rPr lang="sv-FI" b="0" i="0" dirty="0">
                <a:solidFill>
                  <a:srgbClr val="000000"/>
                </a:solidFill>
                <a:effectLst/>
                <a:latin typeface="Overpass"/>
              </a:rPr>
              <a:t>Innehållet i servicedatalagret är öppet data, dvs. det är tillgängligt via ett öppet gränssnitt var som helst, till exempel i webbtjänster, chattbotar och karttjänster. Allt innehåll som beskrivs i SDL visas också i Suomi.fi-webbtjänsten.</a:t>
            </a:r>
          </a:p>
          <a:p>
            <a:r>
              <a:rPr lang="sv-FI" b="0" i="0" dirty="0">
                <a:solidFill>
                  <a:srgbClr val="000000"/>
                </a:solidFill>
                <a:effectLst/>
                <a:latin typeface="Overpass"/>
              </a:rPr>
              <a:t>Lagen om förvaltningens gemensamma stödtjänster för e-tjänster (571/2016) förpliktar organisationer inom den offentliga förvaltningen att beskriva sina tjänster i Suomi.fi-servicedatalagret. Andra aktörer har rätt att använda SDL.</a:t>
            </a:r>
            <a:endParaRPr lang="sv-FI" dirty="0"/>
          </a:p>
        </p:txBody>
      </p:sp>
    </p:spTree>
    <p:extLst>
      <p:ext uri="{BB962C8B-B14F-4D97-AF65-F5344CB8AC3E}">
        <p14:creationId xmlns:p14="http://schemas.microsoft.com/office/powerpoint/2010/main" val="159195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5735F27-5730-B029-37B7-AFFED4933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299" y="68263"/>
            <a:ext cx="4399402" cy="6218237"/>
          </a:xfrm>
          <a:prstGeom prst="rect">
            <a:avLst/>
          </a:prstGeom>
          <a:noFill/>
        </p:spPr>
      </p:pic>
    </p:spTree>
    <p:extLst>
      <p:ext uri="{BB962C8B-B14F-4D97-AF65-F5344CB8AC3E}">
        <p14:creationId xmlns:p14="http://schemas.microsoft.com/office/powerpoint/2010/main" val="2821764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7B3F37-FAFC-4FE8-99C1-C81CA62E26A8}"/>
              </a:ext>
            </a:extLst>
          </p:cNvPr>
          <p:cNvSpPr>
            <a:spLocks noGrp="1"/>
          </p:cNvSpPr>
          <p:nvPr>
            <p:ph type="ctrTitle"/>
          </p:nvPr>
        </p:nvSpPr>
        <p:spPr>
          <a:xfrm>
            <a:off x="1543049" y="1993150"/>
            <a:ext cx="9144000" cy="2387600"/>
          </a:xfrm>
        </p:spPr>
        <p:txBody>
          <a:bodyPr>
            <a:normAutofit/>
          </a:bodyPr>
          <a:lstStyle/>
          <a:p>
            <a:r>
              <a:rPr lang="fi-FI" dirty="0" err="1"/>
              <a:t>Tack</a:t>
            </a:r>
            <a:r>
              <a:rPr lang="fi-FI" dirty="0"/>
              <a:t>!</a:t>
            </a:r>
          </a:p>
        </p:txBody>
      </p:sp>
      <p:pic>
        <p:nvPicPr>
          <p:cNvPr id="6" name="Kuva 5">
            <a:extLst>
              <a:ext uri="{FF2B5EF4-FFF2-40B4-BE49-F238E27FC236}">
                <a16:creationId xmlns:a16="http://schemas.microsoft.com/office/drawing/2014/main" id="{CEDC4608-2AA2-42B0-87A4-15DD8C1BD97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215" y="-1299875"/>
            <a:ext cx="14563725" cy="5241830"/>
          </a:xfrm>
          <a:prstGeom prst="rect">
            <a:avLst/>
          </a:prstGeom>
        </p:spPr>
      </p:pic>
      <p:sp>
        <p:nvSpPr>
          <p:cNvPr id="3" name="Tekstiruutu 2">
            <a:extLst>
              <a:ext uri="{FF2B5EF4-FFF2-40B4-BE49-F238E27FC236}">
                <a16:creationId xmlns:a16="http://schemas.microsoft.com/office/drawing/2014/main" id="{067DE09B-6475-B612-02F8-BE256C494F0F}"/>
              </a:ext>
            </a:extLst>
          </p:cNvPr>
          <p:cNvSpPr txBox="1"/>
          <p:nvPr/>
        </p:nvSpPr>
        <p:spPr>
          <a:xfrm>
            <a:off x="2499731" y="4791880"/>
            <a:ext cx="7192537" cy="1200329"/>
          </a:xfrm>
          <a:prstGeom prst="rect">
            <a:avLst/>
          </a:prstGeom>
          <a:noFill/>
        </p:spPr>
        <p:txBody>
          <a:bodyPr wrap="square" rtlCol="0">
            <a:spAutoFit/>
          </a:bodyPr>
          <a:lstStyle/>
          <a:p>
            <a:pPr algn="ctr"/>
            <a:r>
              <a:rPr lang="fi-FI" sz="2400" dirty="0"/>
              <a:t>Kirsi Ala-Jaakkola</a:t>
            </a:r>
          </a:p>
          <a:p>
            <a:pPr algn="ctr"/>
            <a:r>
              <a:rPr lang="fi-FI" sz="2400" dirty="0"/>
              <a:t>☎️ 044 989 5937</a:t>
            </a:r>
          </a:p>
          <a:p>
            <a:pPr algn="ctr"/>
            <a:r>
              <a:rPr lang="fi-FI" sz="2400" dirty="0">
                <a:hlinkClick r:id="rId3"/>
              </a:rPr>
              <a:t>kirsi.ala-jaakkola@yhteisokeskus.fi</a:t>
            </a:r>
            <a:endParaRPr lang="fi-FI" sz="2400" dirty="0"/>
          </a:p>
        </p:txBody>
      </p:sp>
    </p:spTree>
    <p:extLst>
      <p:ext uri="{BB962C8B-B14F-4D97-AF65-F5344CB8AC3E}">
        <p14:creationId xmlns:p14="http://schemas.microsoft.com/office/powerpoint/2010/main" val="201465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C3E8B-1E27-EF72-DE81-5AF4E8929732}"/>
              </a:ext>
            </a:extLst>
          </p:cNvPr>
          <p:cNvSpPr>
            <a:spLocks noGrp="1"/>
          </p:cNvSpPr>
          <p:nvPr>
            <p:ph type="title"/>
          </p:nvPr>
        </p:nvSpPr>
        <p:spPr/>
        <p:txBody>
          <a:bodyPr/>
          <a:lstStyle/>
          <a:p>
            <a:endParaRPr lang="sv-FI"/>
          </a:p>
        </p:txBody>
      </p:sp>
      <p:pic>
        <p:nvPicPr>
          <p:cNvPr id="13" name="Bildobjekt 12" descr="En bild som visar Hundras, husdjur, däggdjur, mule&#10;&#10;Automatiskt genererad beskrivning">
            <a:extLst>
              <a:ext uri="{FF2B5EF4-FFF2-40B4-BE49-F238E27FC236}">
                <a16:creationId xmlns:a16="http://schemas.microsoft.com/office/drawing/2014/main" id="{09CBA8D0-C83B-2830-058E-096B1FD45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9723"/>
            <a:ext cx="3611035" cy="2708276"/>
          </a:xfrm>
          <a:prstGeom prst="rect">
            <a:avLst/>
          </a:prstGeom>
        </p:spPr>
      </p:pic>
      <p:pic>
        <p:nvPicPr>
          <p:cNvPr id="15" name="Bildobjekt 14" descr="En bild som visar person, Hundras, krage, husdjur&#10;&#10;Automatiskt genererad beskrivning">
            <a:extLst>
              <a:ext uri="{FF2B5EF4-FFF2-40B4-BE49-F238E27FC236}">
                <a16:creationId xmlns:a16="http://schemas.microsoft.com/office/drawing/2014/main" id="{430C6283-6746-2D9A-85BD-11B47680E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64860" cy="2514600"/>
          </a:xfrm>
          <a:prstGeom prst="rect">
            <a:avLst/>
          </a:prstGeom>
        </p:spPr>
      </p:pic>
      <p:pic>
        <p:nvPicPr>
          <p:cNvPr id="17" name="Bildobjekt 16" descr="En bild som visar person, utomhus, himmel, Hundras&#10;&#10;Automatiskt genererad beskrivning">
            <a:extLst>
              <a:ext uri="{FF2B5EF4-FFF2-40B4-BE49-F238E27FC236}">
                <a16:creationId xmlns:a16="http://schemas.microsoft.com/office/drawing/2014/main" id="{E88A803C-35D1-8D31-C6C7-D1DD2C5F4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345875" y="2954184"/>
            <a:ext cx="4452145" cy="3339109"/>
          </a:xfrm>
          <a:prstGeom prst="rect">
            <a:avLst/>
          </a:prstGeom>
        </p:spPr>
      </p:pic>
      <p:pic>
        <p:nvPicPr>
          <p:cNvPr id="21" name="Bildobjekt 20" descr="En bild som visar Hundras, hund, husdjur, Hundsäng&#10;&#10;Automatiskt genererad beskrivning">
            <a:extLst>
              <a:ext uri="{FF2B5EF4-FFF2-40B4-BE49-F238E27FC236}">
                <a16:creationId xmlns:a16="http://schemas.microsoft.com/office/drawing/2014/main" id="{FB899617-841D-DD31-A791-06B6BD85CE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9959" y="12309"/>
            <a:ext cx="3874590" cy="2905943"/>
          </a:xfrm>
          <a:prstGeom prst="rect">
            <a:avLst/>
          </a:prstGeom>
        </p:spPr>
      </p:pic>
      <p:pic>
        <p:nvPicPr>
          <p:cNvPr id="27" name="Bildobjekt 26" descr="En bild som visar Hundras, inomhus, golv, husdjur&#10;&#10;Automatiskt genererad beskrivning">
            <a:extLst>
              <a:ext uri="{FF2B5EF4-FFF2-40B4-BE49-F238E27FC236}">
                <a16:creationId xmlns:a16="http://schemas.microsoft.com/office/drawing/2014/main" id="{C939404D-1E8A-8352-4BA4-42AB212E57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465" y="1793876"/>
            <a:ext cx="1932239" cy="2572968"/>
          </a:xfrm>
          <a:prstGeom prst="rect">
            <a:avLst/>
          </a:prstGeom>
        </p:spPr>
      </p:pic>
      <p:pic>
        <p:nvPicPr>
          <p:cNvPr id="29" name="Bildobjekt 28" descr="En bild som visar himmel, Hundras, utomhus, husdjur&#10;&#10;Automatiskt genererad beskrivning">
            <a:extLst>
              <a:ext uri="{FF2B5EF4-FFF2-40B4-BE49-F238E27FC236}">
                <a16:creationId xmlns:a16="http://schemas.microsoft.com/office/drawing/2014/main" id="{ED87B9A5-C443-B4F3-EEB7-631EF666BF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4549" y="13027"/>
            <a:ext cx="4047451" cy="3035588"/>
          </a:xfrm>
          <a:prstGeom prst="rect">
            <a:avLst/>
          </a:prstGeom>
        </p:spPr>
      </p:pic>
      <p:pic>
        <p:nvPicPr>
          <p:cNvPr id="31" name="Bildobjekt 30" descr="En bild som visar inomhus, däggdjur, säng, husdjur&#10;&#10;Automatiskt genererad beskrivning">
            <a:extLst>
              <a:ext uri="{FF2B5EF4-FFF2-40B4-BE49-F238E27FC236}">
                <a16:creationId xmlns:a16="http://schemas.microsoft.com/office/drawing/2014/main" id="{68958336-C576-FCA4-8D97-B292321AEB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3" y="2125662"/>
            <a:ext cx="3217333" cy="2413000"/>
          </a:xfrm>
          <a:prstGeom prst="rect">
            <a:avLst/>
          </a:prstGeom>
        </p:spPr>
      </p:pic>
      <p:pic>
        <p:nvPicPr>
          <p:cNvPr id="35" name="Bildobjekt 34" descr="En bild som visar Hundras, inomhus, husdjur, hund&#10;&#10;Automatiskt genererad beskrivning">
            <a:extLst>
              <a:ext uri="{FF2B5EF4-FFF2-40B4-BE49-F238E27FC236}">
                <a16:creationId xmlns:a16="http://schemas.microsoft.com/office/drawing/2014/main" id="{5F2BFED3-A950-60E3-E0A9-16F95D903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8911" y="2212636"/>
            <a:ext cx="3833482" cy="2537712"/>
          </a:xfrm>
          <a:prstGeom prst="rect">
            <a:avLst/>
          </a:prstGeom>
        </p:spPr>
      </p:pic>
      <p:pic>
        <p:nvPicPr>
          <p:cNvPr id="23" name="Bildobjekt 22" descr="En bild som visar Hundras, husdjur, inomhus, sover&#10;&#10;Automatiskt genererad beskrivning">
            <a:extLst>
              <a:ext uri="{FF2B5EF4-FFF2-40B4-BE49-F238E27FC236}">
                <a16:creationId xmlns:a16="http://schemas.microsoft.com/office/drawing/2014/main" id="{6C1844D8-6C31-E9B3-85C6-BCD2688CEE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11036" y="4044732"/>
            <a:ext cx="3760348" cy="2820261"/>
          </a:xfrm>
          <a:prstGeom prst="rect">
            <a:avLst/>
          </a:prstGeom>
        </p:spPr>
      </p:pic>
      <p:pic>
        <p:nvPicPr>
          <p:cNvPr id="19" name="Bildobjekt 18" descr="En bild som visar däggdjur, husdjur, tamkatt, katt&#10;&#10;Automatiskt genererad beskrivning">
            <a:extLst>
              <a:ext uri="{FF2B5EF4-FFF2-40B4-BE49-F238E27FC236}">
                <a16:creationId xmlns:a16="http://schemas.microsoft.com/office/drawing/2014/main" id="{12C9C67D-ECFA-72E0-59BC-1B1FD6864E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08844" y="4190277"/>
            <a:ext cx="2008649" cy="2674716"/>
          </a:xfrm>
          <a:prstGeom prst="rect">
            <a:avLst/>
          </a:prstGeom>
        </p:spPr>
      </p:pic>
    </p:spTree>
    <p:extLst>
      <p:ext uri="{BB962C8B-B14F-4D97-AF65-F5344CB8AC3E}">
        <p14:creationId xmlns:p14="http://schemas.microsoft.com/office/powerpoint/2010/main" val="132183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23E382-812D-D55F-D145-4A8548AE982D}"/>
              </a:ext>
            </a:extLst>
          </p:cNvPr>
          <p:cNvSpPr>
            <a:spLocks noGrp="1"/>
          </p:cNvSpPr>
          <p:nvPr>
            <p:ph type="title"/>
          </p:nvPr>
        </p:nvSpPr>
        <p:spPr/>
        <p:txBody>
          <a:bodyPr/>
          <a:lstStyle/>
          <a:p>
            <a:r>
              <a:rPr lang="sv-FI" dirty="0"/>
              <a:t>Målsättningar</a:t>
            </a:r>
          </a:p>
        </p:txBody>
      </p:sp>
      <p:sp>
        <p:nvSpPr>
          <p:cNvPr id="3" name="Platshållare för innehåll 2">
            <a:extLst>
              <a:ext uri="{FF2B5EF4-FFF2-40B4-BE49-F238E27FC236}">
                <a16:creationId xmlns:a16="http://schemas.microsoft.com/office/drawing/2014/main" id="{ECB6EEF5-03EC-795F-1AF7-50B7588BE1CC}"/>
              </a:ext>
            </a:extLst>
          </p:cNvPr>
          <p:cNvSpPr>
            <a:spLocks noGrp="1"/>
          </p:cNvSpPr>
          <p:nvPr>
            <p:ph idx="1"/>
          </p:nvPr>
        </p:nvSpPr>
        <p:spPr/>
        <p:txBody>
          <a:bodyPr/>
          <a:lstStyle/>
          <a:p>
            <a:r>
              <a:rPr lang="en-US" dirty="0" err="1">
                <a:cs typeface="Times New Roman" panose="02020603050405020304" pitchFamily="18" charset="0"/>
              </a:rPr>
              <a:t>Organisationerna</a:t>
            </a:r>
            <a:r>
              <a:rPr lang="en-US" dirty="0">
                <a:cs typeface="Times New Roman" panose="02020603050405020304" pitchFamily="18" charset="0"/>
              </a:rPr>
              <a:t> </a:t>
            </a:r>
            <a:r>
              <a:rPr lang="en-US" dirty="0" err="1">
                <a:cs typeface="Times New Roman" panose="02020603050405020304" pitchFamily="18" charset="0"/>
              </a:rPr>
              <a:t>finns</a:t>
            </a:r>
            <a:r>
              <a:rPr lang="en-US" dirty="0">
                <a:cs typeface="Times New Roman" panose="02020603050405020304" pitchFamily="18" charset="0"/>
              </a:rPr>
              <a:t> med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verksamhetsstrukturen</a:t>
            </a:r>
            <a:r>
              <a:rPr lang="en-US" dirty="0">
                <a:cs typeface="Times New Roman" panose="02020603050405020304" pitchFamily="18" charset="0"/>
              </a:rPr>
              <a:t> för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välfärdsområden</a:t>
            </a:r>
            <a:endParaRPr lang="en-US" dirty="0">
              <a:cs typeface="Times New Roman" panose="02020603050405020304" pitchFamily="18" charset="0"/>
            </a:endParaRPr>
          </a:p>
          <a:p>
            <a:r>
              <a:rPr lang="en-US" dirty="0" err="1">
                <a:cs typeface="Times New Roman" panose="02020603050405020304" pitchFamily="18" charset="0"/>
              </a:rPr>
              <a:t>Organisationerna</a:t>
            </a:r>
            <a:r>
              <a:rPr lang="en-US" dirty="0">
                <a:cs typeface="Times New Roman" panose="02020603050405020304" pitchFamily="18" charset="0"/>
              </a:rPr>
              <a:t> </a:t>
            </a:r>
            <a:r>
              <a:rPr lang="en-US" dirty="0" err="1">
                <a:cs typeface="Times New Roman" panose="02020603050405020304" pitchFamily="18" charset="0"/>
              </a:rPr>
              <a:t>finns</a:t>
            </a:r>
            <a:r>
              <a:rPr lang="en-US" dirty="0">
                <a:cs typeface="Times New Roman" panose="02020603050405020304" pitchFamily="18" charset="0"/>
              </a:rPr>
              <a:t> med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servicestigar</a:t>
            </a:r>
            <a:r>
              <a:rPr lang="en-US" dirty="0">
                <a:cs typeface="Times New Roman" panose="02020603050405020304" pitchFamily="18" charset="0"/>
              </a:rPr>
              <a:t> </a:t>
            </a:r>
            <a:r>
              <a:rPr lang="en-US" dirty="0" err="1">
                <a:cs typeface="Times New Roman" panose="02020603050405020304" pitchFamily="18" charset="0"/>
              </a:rPr>
              <a:t>inom</a:t>
            </a:r>
            <a:r>
              <a:rPr lang="en-US" dirty="0">
                <a:cs typeface="Times New Roman" panose="02020603050405020304" pitchFamily="18" charset="0"/>
              </a:rPr>
              <a:t> social- </a:t>
            </a:r>
            <a:r>
              <a:rPr lang="en-US" dirty="0" err="1">
                <a:cs typeface="Times New Roman" panose="02020603050405020304" pitchFamily="18" charset="0"/>
              </a:rPr>
              <a:t>och</a:t>
            </a:r>
            <a:r>
              <a:rPr lang="en-US" dirty="0">
                <a:cs typeface="Times New Roman" panose="02020603050405020304" pitchFamily="18" charset="0"/>
              </a:rPr>
              <a:t> </a:t>
            </a:r>
            <a:r>
              <a:rPr lang="en-US" dirty="0" err="1">
                <a:cs typeface="Times New Roman" panose="02020603050405020304" pitchFamily="18" charset="0"/>
              </a:rPr>
              <a:t>hälsovårdstjänster</a:t>
            </a:r>
            <a:endParaRPr lang="en-US" dirty="0">
              <a:cs typeface="Times New Roman" panose="02020603050405020304" pitchFamily="18" charset="0"/>
            </a:endParaRPr>
          </a:p>
          <a:p>
            <a:r>
              <a:rPr lang="en-US" dirty="0">
                <a:cs typeface="Times New Roman" panose="02020603050405020304" pitchFamily="18" charset="0"/>
              </a:rPr>
              <a:t>Information om </a:t>
            </a:r>
            <a:r>
              <a:rPr lang="en-US" dirty="0" err="1">
                <a:cs typeface="Times New Roman" panose="02020603050405020304" pitchFamily="18" charset="0"/>
              </a:rPr>
              <a:t>organisationernas</a:t>
            </a:r>
            <a:r>
              <a:rPr lang="en-US" dirty="0">
                <a:cs typeface="Times New Roman" panose="02020603050405020304" pitchFamily="18" charset="0"/>
              </a:rPr>
              <a:t> </a:t>
            </a:r>
            <a:r>
              <a:rPr lang="en-US" dirty="0" err="1">
                <a:cs typeface="Times New Roman" panose="02020603050405020304" pitchFamily="18" charset="0"/>
              </a:rPr>
              <a:t>verksamhet</a:t>
            </a:r>
            <a:r>
              <a:rPr lang="en-US" dirty="0">
                <a:cs typeface="Times New Roman" panose="02020603050405020304" pitchFamily="18" charset="0"/>
              </a:rPr>
              <a:t> </a:t>
            </a:r>
            <a:r>
              <a:rPr lang="en-US" dirty="0" err="1">
                <a:cs typeface="Times New Roman" panose="02020603050405020304" pitchFamily="18" charset="0"/>
              </a:rPr>
              <a:t>finns</a:t>
            </a:r>
            <a:r>
              <a:rPr lang="en-US" dirty="0">
                <a:cs typeface="Times New Roman" panose="02020603050405020304" pitchFamily="18" charset="0"/>
              </a:rPr>
              <a:t> </a:t>
            </a:r>
            <a:r>
              <a:rPr lang="en-US" dirty="0" err="1">
                <a:cs typeface="Times New Roman" panose="02020603050405020304" pitchFamily="18" charset="0"/>
              </a:rPr>
              <a:t>allmänt</a:t>
            </a:r>
            <a:r>
              <a:rPr lang="en-US" dirty="0">
                <a:cs typeface="Times New Roman" panose="02020603050405020304" pitchFamily="18" charset="0"/>
              </a:rPr>
              <a:t> </a:t>
            </a:r>
            <a:r>
              <a:rPr lang="en-US" dirty="0" err="1">
                <a:cs typeface="Times New Roman" panose="02020603050405020304" pitchFamily="18" charset="0"/>
              </a:rPr>
              <a:t>tillgänglig</a:t>
            </a:r>
            <a:endParaRPr lang="en-US" dirty="0">
              <a:cs typeface="Times New Roman" panose="02020603050405020304" pitchFamily="18" charset="0"/>
            </a:endParaRPr>
          </a:p>
          <a:p>
            <a:r>
              <a:rPr lang="sv-FI" dirty="0"/>
              <a:t>Svensk- och flerspråkiga föreningars ställning stärks</a:t>
            </a:r>
          </a:p>
          <a:p>
            <a:r>
              <a:rPr lang="sv-FI" dirty="0"/>
              <a:t>Organisationernas roll stärks inom välfärdsområden genom aktivt påverkansarbete</a:t>
            </a:r>
          </a:p>
        </p:txBody>
      </p:sp>
    </p:spTree>
    <p:extLst>
      <p:ext uri="{BB962C8B-B14F-4D97-AF65-F5344CB8AC3E}">
        <p14:creationId xmlns:p14="http://schemas.microsoft.com/office/powerpoint/2010/main" val="2839699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8B480D-4BEB-4562-E743-FAE00D26D2C1}"/>
              </a:ext>
            </a:extLst>
          </p:cNvPr>
          <p:cNvSpPr>
            <a:spLocks noGrp="1"/>
          </p:cNvSpPr>
          <p:nvPr>
            <p:ph type="title"/>
          </p:nvPr>
        </p:nvSpPr>
        <p:spPr>
          <a:xfrm>
            <a:off x="838200" y="681037"/>
            <a:ext cx="10515600" cy="642938"/>
          </a:xfrm>
        </p:spPr>
        <p:txBody>
          <a:bodyPr>
            <a:normAutofit fontScale="90000"/>
          </a:bodyPr>
          <a:lstStyle/>
          <a:p>
            <a:r>
              <a:rPr lang="sv-FI" sz="4400" b="1" i="0" dirty="0">
                <a:solidFill>
                  <a:srgbClr val="000000"/>
                </a:solidFill>
                <a:effectLst/>
                <a:highlight>
                  <a:srgbClr val="FFFFFF"/>
                </a:highlight>
                <a:latin typeface="Roboto" panose="02000000000000000000" pitchFamily="2" charset="0"/>
              </a:rPr>
              <a:t> Välfärdsområdet + förening = sant?</a:t>
            </a:r>
            <a:br>
              <a:rPr lang="sv-FI" sz="4400" b="1" i="0" dirty="0">
                <a:solidFill>
                  <a:srgbClr val="000000"/>
                </a:solidFill>
                <a:effectLst/>
                <a:highlight>
                  <a:srgbClr val="FFFFFF"/>
                </a:highlight>
                <a:latin typeface="Roboto" panose="02000000000000000000" pitchFamily="2" charset="0"/>
              </a:rPr>
            </a:br>
            <a:endParaRPr lang="sv-FI" dirty="0"/>
          </a:p>
        </p:txBody>
      </p:sp>
      <p:pic>
        <p:nvPicPr>
          <p:cNvPr id="5" name="Platshållare för innehåll 4" descr="En bild som visar tecknad serie, konst&#10;&#10;Automatiskt genererad beskrivning">
            <a:extLst>
              <a:ext uri="{FF2B5EF4-FFF2-40B4-BE49-F238E27FC236}">
                <a16:creationId xmlns:a16="http://schemas.microsoft.com/office/drawing/2014/main" id="{E442125C-C384-0A05-A19B-D6616A029C2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67977" y="1571625"/>
            <a:ext cx="5456046" cy="4605338"/>
          </a:xfrm>
        </p:spPr>
      </p:pic>
    </p:spTree>
    <p:extLst>
      <p:ext uri="{BB962C8B-B14F-4D97-AF65-F5344CB8AC3E}">
        <p14:creationId xmlns:p14="http://schemas.microsoft.com/office/powerpoint/2010/main" val="202164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8DFBB-66B6-4D83-B189-52B624FC268C}"/>
              </a:ext>
            </a:extLst>
          </p:cNvPr>
          <p:cNvSpPr>
            <a:spLocks noGrp="1"/>
          </p:cNvSpPr>
          <p:nvPr>
            <p:ph type="ctrTitle"/>
          </p:nvPr>
        </p:nvSpPr>
        <p:spPr>
          <a:xfrm>
            <a:off x="1369888" y="1301262"/>
            <a:ext cx="9547156" cy="3786553"/>
          </a:xfrm>
        </p:spPr>
        <p:txBody>
          <a:bodyPr>
            <a:noAutofit/>
          </a:bodyPr>
          <a:lstStyle/>
          <a:p>
            <a:pPr algn="l">
              <a:lnSpc>
                <a:spcPct val="100000"/>
              </a:lnSpc>
            </a:pPr>
            <a:r>
              <a:rPr lang="fi-FI" sz="4400" dirty="0" err="1">
                <a:solidFill>
                  <a:schemeClr val="bg1"/>
                </a:solidFill>
                <a:ea typeface="Tahoma" panose="020B0604030504040204" pitchFamily="34" charset="0"/>
                <a:cs typeface="Tahoma" panose="020B0604030504040204" pitchFamily="34" charset="0"/>
              </a:rPr>
              <a:t>Välfärdsområdena</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kommunerna</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och</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social</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och</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hälsovårds</a:t>
            </a:r>
            <a:r>
              <a:rPr lang="fi-FI" sz="4400" dirty="0">
                <a:solidFill>
                  <a:schemeClr val="bg1"/>
                </a:solidFill>
                <a:ea typeface="Tahoma" panose="020B0604030504040204" pitchFamily="34" charset="0"/>
                <a:cs typeface="Tahoma" panose="020B0604030504040204" pitchFamily="34" charset="0"/>
              </a:rPr>
              <a:t>-</a:t>
            </a:r>
            <a:br>
              <a:rPr lang="fi-FI" sz="4400" dirty="0">
                <a:solidFill>
                  <a:schemeClr val="bg1"/>
                </a:solidFill>
                <a:ea typeface="Tahoma" panose="020B0604030504040204" pitchFamily="34" charset="0"/>
                <a:cs typeface="Tahoma" panose="020B0604030504040204" pitchFamily="34" charset="0"/>
              </a:rPr>
            </a:br>
            <a:r>
              <a:rPr lang="fi-FI" sz="4400" dirty="0" err="1">
                <a:solidFill>
                  <a:schemeClr val="bg1"/>
                </a:solidFill>
                <a:ea typeface="Tahoma" panose="020B0604030504040204" pitchFamily="34" charset="0"/>
                <a:cs typeface="Tahoma" panose="020B0604030504040204" pitchFamily="34" charset="0"/>
              </a:rPr>
              <a:t>organisationerna</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har</a:t>
            </a:r>
            <a:r>
              <a:rPr lang="fi-FI" sz="4400" dirty="0">
                <a:solidFill>
                  <a:schemeClr val="bg1"/>
                </a:solidFill>
                <a:ea typeface="Tahoma" panose="020B0604030504040204" pitchFamily="34" charset="0"/>
                <a:cs typeface="Tahoma" panose="020B0604030504040204" pitchFamily="34" charset="0"/>
              </a:rPr>
              <a:t> ett </a:t>
            </a:r>
            <a:r>
              <a:rPr lang="fi-FI" sz="4400" dirty="0" err="1">
                <a:solidFill>
                  <a:schemeClr val="bg1"/>
                </a:solidFill>
                <a:ea typeface="Tahoma" panose="020B0604030504040204" pitchFamily="34" charset="0"/>
                <a:cs typeface="Tahoma" panose="020B0604030504040204" pitchFamily="34" charset="0"/>
              </a:rPr>
              <a:t>gemensamt</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mål</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människornas</a:t>
            </a:r>
            <a:r>
              <a:rPr lang="fi-FI" sz="4400" dirty="0">
                <a:solidFill>
                  <a:schemeClr val="bg1"/>
                </a:solidFill>
                <a:ea typeface="Tahoma" panose="020B0604030504040204" pitchFamily="34" charset="0"/>
                <a:cs typeface="Tahoma" panose="020B0604030504040204" pitchFamily="34" charset="0"/>
              </a:rPr>
              <a:t> </a:t>
            </a:r>
            <a:r>
              <a:rPr lang="fi-FI" sz="4400" dirty="0" err="1">
                <a:solidFill>
                  <a:schemeClr val="bg1"/>
                </a:solidFill>
                <a:ea typeface="Tahoma" panose="020B0604030504040204" pitchFamily="34" charset="0"/>
                <a:cs typeface="Tahoma" panose="020B0604030504040204" pitchFamily="34" charset="0"/>
              </a:rPr>
              <a:t>välbefinnande</a:t>
            </a:r>
            <a:r>
              <a:rPr lang="fi-FI" sz="4400" dirty="0">
                <a:solidFill>
                  <a:schemeClr val="bg1"/>
                </a:solidFill>
                <a:ea typeface="Tahoma" panose="020B0604030504040204" pitchFamily="34" charset="0"/>
                <a:cs typeface="Tahoma" panose="020B0604030504040204" pitchFamily="34" charset="0"/>
              </a:rPr>
              <a:t>. </a:t>
            </a:r>
            <a:endParaRPr lang="fi-FI" sz="5400" dirty="0">
              <a:solidFill>
                <a:schemeClr val="bg1"/>
              </a:solidFill>
            </a:endParaRPr>
          </a:p>
        </p:txBody>
      </p:sp>
    </p:spTree>
    <p:extLst>
      <p:ext uri="{BB962C8B-B14F-4D97-AF65-F5344CB8AC3E}">
        <p14:creationId xmlns:p14="http://schemas.microsoft.com/office/powerpoint/2010/main" val="199590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C2BE778B-0C0A-444E-9186-6E6AF62342C9}"/>
              </a:ext>
              <a:ext uri="{C183D7F6-B498-43B3-948B-1728B52AA6E4}">
                <adec:decorative xmlns:adec="http://schemas.microsoft.com/office/drawing/2017/decorative" val="1"/>
              </a:ext>
            </a:extLst>
          </p:cNvPr>
          <p:cNvSpPr/>
          <p:nvPr/>
        </p:nvSpPr>
        <p:spPr>
          <a:xfrm>
            <a:off x="3122501" y="1735576"/>
            <a:ext cx="5730949" cy="15073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Segoe UI"/>
              <a:ea typeface="+mn-ea"/>
              <a:cs typeface="+mn-cs"/>
            </a:endParaRPr>
          </a:p>
        </p:txBody>
      </p:sp>
      <p:pic>
        <p:nvPicPr>
          <p:cNvPr id="5" name="Kuva 4">
            <a:extLst>
              <a:ext uri="{FF2B5EF4-FFF2-40B4-BE49-F238E27FC236}">
                <a16:creationId xmlns:a16="http://schemas.microsoft.com/office/drawing/2014/main" id="{A2EE943F-AFF1-4AA8-AB2A-689F256D6F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669" y="-510363"/>
            <a:ext cx="7406662" cy="6794205"/>
          </a:xfrm>
          <a:prstGeom prst="rect">
            <a:avLst/>
          </a:prstGeom>
          <a:noFill/>
        </p:spPr>
      </p:pic>
      <p:sp>
        <p:nvSpPr>
          <p:cNvPr id="2" name="Otsikko 1">
            <a:extLst>
              <a:ext uri="{FF2B5EF4-FFF2-40B4-BE49-F238E27FC236}">
                <a16:creationId xmlns:a16="http://schemas.microsoft.com/office/drawing/2014/main" id="{AD94DAB4-27C7-4753-AE10-AE01744CF0E9}"/>
              </a:ext>
            </a:extLst>
          </p:cNvPr>
          <p:cNvSpPr>
            <a:spLocks noGrp="1"/>
          </p:cNvSpPr>
          <p:nvPr>
            <p:ph type="title"/>
          </p:nvPr>
        </p:nvSpPr>
        <p:spPr>
          <a:xfrm>
            <a:off x="871387" y="531221"/>
            <a:ext cx="10810733" cy="854074"/>
          </a:xfrm>
        </p:spPr>
        <p:txBody>
          <a:bodyPr anchor="ctr">
            <a:noAutofit/>
          </a:bodyPr>
          <a:lstStyle/>
          <a:p>
            <a:r>
              <a:rPr lang="fi-FI" sz="3500" dirty="0" err="1"/>
              <a:t>Över</a:t>
            </a:r>
            <a:r>
              <a:rPr lang="fi-FI" sz="3500" dirty="0"/>
              <a:t> en </a:t>
            </a:r>
            <a:r>
              <a:rPr lang="fi-FI" sz="3500" dirty="0" err="1"/>
              <a:t>miljon</a:t>
            </a:r>
            <a:r>
              <a:rPr lang="fi-FI" sz="3500" dirty="0"/>
              <a:t> </a:t>
            </a:r>
            <a:r>
              <a:rPr lang="fi-FI" sz="3500" dirty="0" err="1"/>
              <a:t>personer</a:t>
            </a:r>
            <a:r>
              <a:rPr lang="fi-FI" sz="3500" dirty="0"/>
              <a:t> </a:t>
            </a:r>
            <a:r>
              <a:rPr lang="fi-FI" sz="3500" dirty="0" err="1"/>
              <a:t>delaktiga</a:t>
            </a:r>
            <a:r>
              <a:rPr lang="fi-FI" sz="3500" dirty="0"/>
              <a:t> i </a:t>
            </a:r>
            <a:r>
              <a:rPr lang="fi-FI" sz="3500" dirty="0" err="1"/>
              <a:t>organisationerna</a:t>
            </a:r>
            <a:endParaRPr lang="fi-FI" sz="3500" dirty="0"/>
          </a:p>
        </p:txBody>
      </p:sp>
      <p:sp>
        <p:nvSpPr>
          <p:cNvPr id="6" name="Tekstiruutu 5">
            <a:extLst>
              <a:ext uri="{FF2B5EF4-FFF2-40B4-BE49-F238E27FC236}">
                <a16:creationId xmlns:a16="http://schemas.microsoft.com/office/drawing/2014/main" id="{3BDAE724-8200-4729-A1D0-3DD1061128A6}"/>
              </a:ext>
            </a:extLst>
          </p:cNvPr>
          <p:cNvSpPr txBox="1"/>
          <p:nvPr/>
        </p:nvSpPr>
        <p:spPr>
          <a:xfrm>
            <a:off x="3315622" y="1889088"/>
            <a:ext cx="5426076"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Segoe UI"/>
                <a:ea typeface="+mn-ea"/>
                <a:cs typeface="+mn-cs"/>
              </a:rPr>
              <a:t>1 300 000 </a:t>
            </a:r>
            <a:r>
              <a:rPr kumimoji="0" lang="fi-FI" sz="2400" b="1" i="0" u="none" strike="noStrike" kern="1200" cap="none" spc="0" normalizeH="0" baseline="0" noProof="0" dirty="0" err="1">
                <a:ln>
                  <a:noFill/>
                </a:ln>
                <a:solidFill>
                  <a:prstClr val="white"/>
                </a:solidFill>
                <a:effectLst/>
                <a:uLnTx/>
                <a:uFillTx/>
                <a:latin typeface="Segoe UI"/>
                <a:ea typeface="+mn-ea"/>
                <a:cs typeface="+mn-cs"/>
              </a:rPr>
              <a:t>medlemmar</a:t>
            </a:r>
            <a:endParaRPr kumimoji="0" lang="fi-FI" sz="2400" b="1"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Segoe UI"/>
                <a:ea typeface="+mn-ea"/>
                <a:cs typeface="+mn-cs"/>
              </a:rPr>
              <a:t>500 000 </a:t>
            </a:r>
            <a:r>
              <a:rPr kumimoji="0" lang="fi-FI" sz="2400" b="1" i="0" u="none" strike="noStrike" kern="1200" cap="none" spc="0" normalizeH="0" baseline="0" noProof="0" dirty="0" err="1">
                <a:ln>
                  <a:noFill/>
                </a:ln>
                <a:solidFill>
                  <a:prstClr val="white"/>
                </a:solidFill>
                <a:effectLst/>
                <a:uLnTx/>
                <a:uFillTx/>
                <a:latin typeface="Segoe UI"/>
                <a:ea typeface="+mn-ea"/>
                <a:cs typeface="+mn-cs"/>
              </a:rPr>
              <a:t>frivilliga</a:t>
            </a:r>
            <a:endParaRPr kumimoji="0" lang="fi-FI" sz="2400" b="1" i="0" u="none" strike="noStrike" kern="1200" cap="none" spc="0" normalizeH="0" baseline="0" noProof="0" dirty="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prstClr val="white"/>
                </a:solidFill>
                <a:effectLst/>
                <a:uLnTx/>
                <a:uFillTx/>
                <a:latin typeface="Segoe UI"/>
                <a:ea typeface="+mn-ea"/>
                <a:cs typeface="+mn-cs"/>
              </a:rPr>
              <a:t>50 000 </a:t>
            </a:r>
            <a:r>
              <a:rPr kumimoji="0" lang="fi-FI" sz="2400" b="1" i="0" u="none" strike="noStrike" kern="1200" cap="none" spc="0" normalizeH="0" baseline="0" noProof="0" dirty="0" err="1">
                <a:ln>
                  <a:noFill/>
                </a:ln>
                <a:solidFill>
                  <a:prstClr val="white"/>
                </a:solidFill>
                <a:effectLst/>
                <a:uLnTx/>
                <a:uFillTx/>
                <a:latin typeface="Segoe UI"/>
                <a:ea typeface="+mn-ea"/>
                <a:cs typeface="+mn-cs"/>
              </a:rPr>
              <a:t>experter</a:t>
            </a:r>
            <a:endParaRPr kumimoji="0" lang="fi-FI" sz="2400" b="1" i="0" u="none" strike="noStrike" kern="1200" cap="none" spc="0" normalizeH="0" baseline="0" noProof="0" dirty="0">
              <a:ln>
                <a:noFill/>
              </a:ln>
              <a:solidFill>
                <a:prstClr val="white"/>
              </a:solidFill>
              <a:effectLst/>
              <a:uLnTx/>
              <a:uFillTx/>
              <a:latin typeface="Segoe UI"/>
              <a:ea typeface="+mn-ea"/>
              <a:cs typeface="+mn-cs"/>
            </a:endParaRPr>
          </a:p>
        </p:txBody>
      </p:sp>
      <p:sp>
        <p:nvSpPr>
          <p:cNvPr id="7" name="Tekstiruutu 6">
            <a:extLst>
              <a:ext uri="{FF2B5EF4-FFF2-40B4-BE49-F238E27FC236}">
                <a16:creationId xmlns:a16="http://schemas.microsoft.com/office/drawing/2014/main" id="{71AFFE48-ED33-4996-BED2-2D32E3075CB1}"/>
              </a:ext>
            </a:extLst>
          </p:cNvPr>
          <p:cNvSpPr txBox="1"/>
          <p:nvPr/>
        </p:nvSpPr>
        <p:spPr>
          <a:xfrm>
            <a:off x="1031357" y="3705826"/>
            <a:ext cx="9994605"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Segoe UI"/>
                <a:ea typeface="+mn-ea"/>
                <a:cs typeface="+mn-cs"/>
              </a:rPr>
              <a:t>Social- och </a:t>
            </a:r>
            <a:r>
              <a:rPr kumimoji="0" lang="fi-FI" sz="2400" b="0" i="0" u="none" strike="noStrike" kern="1200" cap="none" spc="0" normalizeH="0" baseline="0" noProof="0" err="1">
                <a:ln>
                  <a:noFill/>
                </a:ln>
                <a:solidFill>
                  <a:prstClr val="black"/>
                </a:solidFill>
                <a:effectLst/>
                <a:uLnTx/>
                <a:uFillTx/>
                <a:latin typeface="Segoe UI"/>
                <a:ea typeface="+mn-ea"/>
                <a:cs typeface="+mn-cs"/>
              </a:rPr>
              <a:t>hälsovårdsorganisationerna</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err="1">
                <a:ln>
                  <a:noFill/>
                </a:ln>
                <a:solidFill>
                  <a:prstClr val="black"/>
                </a:solidFill>
                <a:effectLst/>
                <a:uLnTx/>
                <a:uFillTx/>
                <a:latin typeface="Segoe UI"/>
                <a:ea typeface="+mn-ea"/>
                <a:cs typeface="+mn-cs"/>
              </a:rPr>
              <a:t>har</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err="1">
                <a:ln>
                  <a:noFill/>
                </a:ln>
                <a:solidFill>
                  <a:prstClr val="black"/>
                </a:solidFill>
                <a:effectLst/>
                <a:uLnTx/>
                <a:uFillTx/>
                <a:latin typeface="Segoe UI"/>
                <a:ea typeface="+mn-ea"/>
                <a:cs typeface="+mn-cs"/>
              </a:rPr>
              <a:t>både</a:t>
            </a:r>
            <a:r>
              <a:rPr kumimoji="0" lang="fi-FI" sz="2400" b="1" i="0" u="none" strike="noStrike" kern="1200" cap="none" spc="0" normalizeH="0" baseline="0" noProof="0">
                <a:ln>
                  <a:noFill/>
                </a:ln>
                <a:solidFill>
                  <a:prstClr val="black"/>
                </a:solidFill>
                <a:effectLst/>
                <a:uLnTx/>
                <a:uFillTx/>
                <a:latin typeface="Segoe UI"/>
                <a:ea typeface="+mn-ea"/>
                <a:cs typeface="+mn-cs"/>
              </a:rPr>
              <a:t> </a:t>
            </a:r>
            <a:r>
              <a:rPr kumimoji="0" lang="fi-FI" sz="2400" b="1" i="0" u="none" strike="noStrike" kern="1200" cap="none" spc="0" normalizeH="0" baseline="0" noProof="0" err="1">
                <a:ln>
                  <a:noFill/>
                </a:ln>
                <a:solidFill>
                  <a:prstClr val="black"/>
                </a:solidFill>
                <a:effectLst/>
                <a:uLnTx/>
                <a:uFillTx/>
                <a:latin typeface="Segoe UI"/>
                <a:ea typeface="+mn-ea"/>
                <a:cs typeface="+mn-cs"/>
              </a:rPr>
              <a:t>avlönade</a:t>
            </a:r>
            <a:r>
              <a:rPr kumimoji="0" lang="fi-FI" sz="2400" b="1" i="0" u="none" strike="noStrike" kern="1200" cap="none" spc="0" normalizeH="0" baseline="0" noProof="0">
                <a:ln>
                  <a:noFill/>
                </a:ln>
                <a:solidFill>
                  <a:prstClr val="black"/>
                </a:solidFill>
                <a:effectLst/>
                <a:uLnTx/>
                <a:uFillTx/>
                <a:latin typeface="Segoe UI"/>
                <a:ea typeface="+mn-ea"/>
                <a:cs typeface="+mn-cs"/>
              </a:rPr>
              <a:t> </a:t>
            </a:r>
            <a:r>
              <a:rPr kumimoji="0" lang="fi-FI" sz="2400" b="1" i="0" u="none" strike="noStrike" kern="1200" cap="none" spc="0" normalizeH="0" baseline="0" noProof="0" err="1">
                <a:ln>
                  <a:noFill/>
                </a:ln>
                <a:solidFill>
                  <a:prstClr val="black"/>
                </a:solidFill>
                <a:effectLst/>
                <a:uLnTx/>
                <a:uFillTx/>
                <a:latin typeface="Segoe UI"/>
                <a:ea typeface="+mn-ea"/>
                <a:cs typeface="+mn-cs"/>
              </a:rPr>
              <a:t>proffs</a:t>
            </a:r>
            <a:r>
              <a:rPr kumimoji="0" lang="fi-FI" sz="2400" b="1"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a:ln>
                  <a:noFill/>
                </a:ln>
                <a:solidFill>
                  <a:prstClr val="black"/>
                </a:solidFill>
                <a:effectLst/>
                <a:uLnTx/>
                <a:uFillTx/>
                <a:latin typeface="Segoe UI"/>
                <a:ea typeface="+mn-ea"/>
                <a:cs typeface="+mn-cs"/>
              </a:rPr>
              <a:t>och </a:t>
            </a:r>
            <a:r>
              <a:rPr kumimoji="0" lang="fi-FI" sz="2400" b="1" i="0" u="none" strike="noStrike" kern="1200" cap="none" spc="0" normalizeH="0" baseline="0" noProof="0" err="1">
                <a:ln>
                  <a:noFill/>
                </a:ln>
                <a:solidFill>
                  <a:prstClr val="black"/>
                </a:solidFill>
                <a:effectLst/>
                <a:uLnTx/>
                <a:uFillTx/>
                <a:latin typeface="Segoe UI"/>
                <a:ea typeface="+mn-ea"/>
                <a:cs typeface="+mn-cs"/>
              </a:rPr>
              <a:t>frivilliga</a:t>
            </a:r>
            <a:r>
              <a:rPr kumimoji="0" lang="fi-FI" sz="2400" b="0" i="0" u="none" strike="noStrike" kern="1200" cap="none" spc="0" normalizeH="0" baseline="0" noProof="0">
                <a:ln>
                  <a:noFill/>
                </a:ln>
                <a:solidFill>
                  <a:prstClr val="black"/>
                </a:solidFill>
                <a:effectLst/>
                <a:uLnTx/>
                <a:uFillTx/>
                <a:latin typeface="Segoe UI"/>
                <a:ea typeface="+mn-ea"/>
                <a:cs typeface="+mn-cs"/>
              </a:rPr>
              <a:t>. De </a:t>
            </a:r>
            <a:r>
              <a:rPr kumimoji="0" lang="fi-FI" sz="2400" b="0" i="0" u="none" strike="noStrike" kern="1200" cap="none" spc="0" normalizeH="0" baseline="0" noProof="0" err="1">
                <a:ln>
                  <a:noFill/>
                </a:ln>
                <a:solidFill>
                  <a:prstClr val="black"/>
                </a:solidFill>
                <a:effectLst/>
                <a:uLnTx/>
                <a:uFillTx/>
                <a:latin typeface="Segoe UI"/>
                <a:ea typeface="+mn-ea"/>
                <a:cs typeface="+mn-cs"/>
              </a:rPr>
              <a:t>frivilligas</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err="1">
                <a:ln>
                  <a:noFill/>
                </a:ln>
                <a:solidFill>
                  <a:prstClr val="black"/>
                </a:solidFill>
                <a:effectLst/>
                <a:uLnTx/>
                <a:uFillTx/>
                <a:latin typeface="Segoe UI"/>
                <a:ea typeface="+mn-ea"/>
                <a:cs typeface="+mn-cs"/>
              </a:rPr>
              <a:t>insats</a:t>
            </a:r>
            <a:r>
              <a:rPr kumimoji="0" lang="fi-FI" sz="2400" b="0" i="0" u="none" strike="noStrike" kern="1200" cap="none" spc="0" normalizeH="0" baseline="0" noProof="0">
                <a:ln>
                  <a:noFill/>
                </a:ln>
                <a:solidFill>
                  <a:prstClr val="black"/>
                </a:solidFill>
                <a:effectLst/>
                <a:uLnTx/>
                <a:uFillTx/>
                <a:latin typeface="Segoe UI"/>
                <a:ea typeface="+mn-ea"/>
                <a:cs typeface="+mn-cs"/>
              </a:rPr>
              <a:t> i </a:t>
            </a:r>
            <a:r>
              <a:rPr kumimoji="0" lang="fi-FI" sz="2400" b="0" i="0" u="none" strike="noStrike" kern="1200" cap="none" spc="0" normalizeH="0" baseline="0" noProof="0" err="1">
                <a:ln>
                  <a:noFill/>
                </a:ln>
                <a:solidFill>
                  <a:prstClr val="black"/>
                </a:solidFill>
                <a:effectLst/>
                <a:uLnTx/>
                <a:uFillTx/>
                <a:latin typeface="Segoe UI"/>
                <a:ea typeface="+mn-ea"/>
                <a:cs typeface="+mn-cs"/>
              </a:rPr>
              <a:t>social</a:t>
            </a:r>
            <a:r>
              <a:rPr kumimoji="0" lang="fi-FI" sz="2400" b="0" i="0" u="none" strike="noStrike" kern="1200" cap="none" spc="0" normalizeH="0" baseline="0" noProof="0">
                <a:ln>
                  <a:noFill/>
                </a:ln>
                <a:solidFill>
                  <a:prstClr val="black"/>
                </a:solidFill>
                <a:effectLst/>
                <a:uLnTx/>
                <a:uFillTx/>
                <a:latin typeface="Segoe UI"/>
                <a:ea typeface="+mn-ea"/>
                <a:cs typeface="+mn-cs"/>
              </a:rPr>
              <a:t>- och </a:t>
            </a:r>
            <a:r>
              <a:rPr kumimoji="0" lang="fi-FI" sz="2400" b="0" i="0" u="none" strike="noStrike" kern="1200" cap="none" spc="0" normalizeH="0" baseline="0" noProof="0" err="1">
                <a:ln>
                  <a:noFill/>
                </a:ln>
                <a:solidFill>
                  <a:prstClr val="black"/>
                </a:solidFill>
                <a:effectLst/>
                <a:uLnTx/>
                <a:uFillTx/>
                <a:latin typeface="Segoe UI"/>
                <a:ea typeface="+mn-ea"/>
                <a:cs typeface="+mn-cs"/>
              </a:rPr>
              <a:t>hälsovårdsorganisationer</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err="1">
                <a:ln>
                  <a:noFill/>
                </a:ln>
                <a:solidFill>
                  <a:prstClr val="black"/>
                </a:solidFill>
                <a:effectLst/>
                <a:uLnTx/>
                <a:uFillTx/>
                <a:latin typeface="Segoe UI"/>
                <a:ea typeface="+mn-ea"/>
                <a:cs typeface="+mn-cs"/>
              </a:rPr>
              <a:t>har</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err="1">
                <a:ln>
                  <a:noFill/>
                </a:ln>
                <a:solidFill>
                  <a:prstClr val="black"/>
                </a:solidFill>
                <a:effectLst/>
                <a:uLnTx/>
                <a:uFillTx/>
                <a:latin typeface="Segoe UI"/>
                <a:ea typeface="+mn-ea"/>
                <a:cs typeface="+mn-cs"/>
              </a:rPr>
              <a:t>beräknats</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0" i="0" u="none" strike="noStrike" kern="1200" cap="none" spc="0" normalizeH="0" baseline="0" noProof="0" err="1">
                <a:ln>
                  <a:noFill/>
                </a:ln>
                <a:solidFill>
                  <a:prstClr val="black"/>
                </a:solidFill>
                <a:effectLst/>
                <a:uLnTx/>
                <a:uFillTx/>
                <a:latin typeface="Segoe UI"/>
                <a:ea typeface="+mn-ea"/>
                <a:cs typeface="+mn-cs"/>
              </a:rPr>
              <a:t>motsvara</a:t>
            </a:r>
            <a:r>
              <a:rPr kumimoji="0" lang="fi-FI" sz="2400" b="0" i="0" u="none" strike="noStrike" kern="1200" cap="none" spc="0" normalizeH="0" baseline="0" noProof="0">
                <a:ln>
                  <a:noFill/>
                </a:ln>
                <a:solidFill>
                  <a:prstClr val="black"/>
                </a:solidFill>
                <a:effectLst/>
                <a:uLnTx/>
                <a:uFillTx/>
                <a:latin typeface="Segoe UI"/>
                <a:ea typeface="+mn-ea"/>
                <a:cs typeface="+mn-cs"/>
              </a:rPr>
              <a:t> till och </a:t>
            </a:r>
            <a:r>
              <a:rPr kumimoji="0" lang="fi-FI" sz="2400" b="0" i="0" u="none" strike="noStrike" kern="1200" cap="none" spc="0" normalizeH="0" baseline="0" noProof="0" err="1">
                <a:ln>
                  <a:noFill/>
                </a:ln>
                <a:solidFill>
                  <a:prstClr val="black"/>
                </a:solidFill>
                <a:effectLst/>
                <a:uLnTx/>
                <a:uFillTx/>
                <a:latin typeface="Segoe UI"/>
                <a:ea typeface="+mn-ea"/>
                <a:cs typeface="+mn-cs"/>
              </a:rPr>
              <a:t>med</a:t>
            </a:r>
            <a:r>
              <a:rPr kumimoji="0" lang="fi-FI" sz="2400" b="0" i="0" u="none" strike="noStrike" kern="1200" cap="none" spc="0" normalizeH="0" baseline="0" noProof="0">
                <a:ln>
                  <a:noFill/>
                </a:ln>
                <a:solidFill>
                  <a:prstClr val="black"/>
                </a:solidFill>
                <a:effectLst/>
                <a:uLnTx/>
                <a:uFillTx/>
                <a:latin typeface="Segoe UI"/>
                <a:ea typeface="+mn-ea"/>
                <a:cs typeface="+mn-cs"/>
              </a:rPr>
              <a:t> </a:t>
            </a:r>
            <a:r>
              <a:rPr kumimoji="0" lang="fi-FI" sz="2400" b="1" i="0" u="none" strike="noStrike" kern="1200" cap="none" spc="0" normalizeH="0" baseline="0" noProof="0">
                <a:ln>
                  <a:noFill/>
                </a:ln>
                <a:solidFill>
                  <a:prstClr val="black"/>
                </a:solidFill>
                <a:effectLst/>
                <a:uLnTx/>
                <a:uFillTx/>
                <a:latin typeface="Segoe UI"/>
                <a:ea typeface="+mn-ea"/>
                <a:cs typeface="+mn-cs"/>
              </a:rPr>
              <a:t>21 000 </a:t>
            </a:r>
            <a:r>
              <a:rPr kumimoji="0" lang="fi-FI" sz="2400" b="1" i="0" u="none" strike="noStrike" kern="1200" cap="none" spc="0" normalizeH="0" baseline="0" noProof="0" err="1">
                <a:ln>
                  <a:noFill/>
                </a:ln>
                <a:solidFill>
                  <a:prstClr val="black"/>
                </a:solidFill>
                <a:effectLst/>
                <a:uLnTx/>
                <a:uFillTx/>
                <a:latin typeface="Segoe UI"/>
                <a:ea typeface="+mn-ea"/>
                <a:cs typeface="+mn-cs"/>
              </a:rPr>
              <a:t>årsverken</a:t>
            </a:r>
            <a:endParaRPr kumimoji="0" lang="fi-FI" sz="2400" b="1" i="0" u="none" strike="noStrike" kern="1200" cap="none" spc="0" normalizeH="0" baseline="0" noProof="0">
              <a:ln>
                <a:noFill/>
              </a:ln>
              <a:solidFill>
                <a:prstClr val="black"/>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1"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err="1">
                <a:ln>
                  <a:noFill/>
                </a:ln>
                <a:solidFill>
                  <a:prstClr val="black"/>
                </a:solidFill>
                <a:effectLst/>
                <a:uLnTx/>
                <a:uFillTx/>
                <a:latin typeface="Segoe UI"/>
                <a:ea typeface="+mn-ea"/>
                <a:cs typeface="+mn-cs"/>
              </a:rPr>
              <a:t>Källa</a:t>
            </a:r>
            <a:r>
              <a:rPr kumimoji="0" lang="fi-FI" sz="2000" b="0" i="0" u="none" strike="noStrike" kern="1200" cap="none" spc="0" normalizeH="0" baseline="0" noProof="0">
                <a:ln>
                  <a:noFill/>
                </a:ln>
                <a:solidFill>
                  <a:prstClr val="black"/>
                </a:solidFill>
                <a:effectLst/>
                <a:uLnTx/>
                <a:uFillTx/>
                <a:latin typeface="Segoe UI"/>
                <a:ea typeface="+mn-ea"/>
                <a:cs typeface="+mn-cs"/>
              </a:rPr>
              <a:t>: SOSTE</a:t>
            </a:r>
          </a:p>
        </p:txBody>
      </p:sp>
    </p:spTree>
    <p:extLst>
      <p:ext uri="{BB962C8B-B14F-4D97-AF65-F5344CB8AC3E}">
        <p14:creationId xmlns:p14="http://schemas.microsoft.com/office/powerpoint/2010/main" val="214983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639112-558B-442A-AFF0-F73CE31D8AB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err="1"/>
              <a:t>Organisationers</a:t>
            </a:r>
            <a:r>
              <a:rPr lang="fi-FI"/>
              <a:t> </a:t>
            </a:r>
            <a:r>
              <a:rPr lang="fi-FI" err="1"/>
              <a:t>verksamhet</a:t>
            </a:r>
            <a:r>
              <a:rPr lang="fi-FI"/>
              <a:t> </a:t>
            </a:r>
            <a:r>
              <a:rPr lang="fi-FI" err="1"/>
              <a:t>stöder</a:t>
            </a:r>
            <a:r>
              <a:rPr lang="fi-FI"/>
              <a:t> </a:t>
            </a:r>
            <a:r>
              <a:rPr lang="fi-FI" err="1"/>
              <a:t>välfärdsområdena</a:t>
            </a:r>
            <a:r>
              <a:rPr lang="fi-FI"/>
              <a:t> 2/2</a:t>
            </a:r>
          </a:p>
        </p:txBody>
      </p:sp>
      <p:pic>
        <p:nvPicPr>
          <p:cNvPr id="3" name="Kuva 2" descr="Organisationer stöder välfärdsområdena på många olika sätt.&#10;&#10;I social- och hälsovårdstjänster till exempel med: &#10;&#10;Kamratstöd och stödpersoner&#10;Krishjälp&#10;Handledning och rådgivning&#10;Rehabiliteringsverksamhet&#10;Bostadslöshetsarbete&#10;Hjälp i familjevåld&#10;Stöd till närståendevårdare&#10;Individ och gruppcoachning&#10;Ärendehjälp&#10;&#10;I främjande av hälsa och välmående till exempel med: &#10;Upplysningsarbete&#10;Öppna mötesplatser för olika människogrupper&#10;Vänverksamhet&#10;Klubbar för specialgrupper&#10;Sommarläger&#10;Motions- och hobbygrupper&#10;Diskussionsgrupper på olika språk och för olika grupper&#10;&#10;I säkerhet och räddningsväsendet till exempel med: &#10;Avtalsbrandkårer&#10;Frivillig räddningstjänst&#10;Säkerhetsskolningar&#10;Implementerande arbete&#10;Rådgivning kring egen förberedelse&#10;&#10;I delaktighet till exempel med: &#10;Kanalisering av olika gruppers röst till beslutsfattande och utveckling&#10;Samarbete&#10;Integration och mångkulturarbete&#10;Utlärning av digitala kunskaper&#10;Demokratifostran">
            <a:extLst>
              <a:ext uri="{FF2B5EF4-FFF2-40B4-BE49-F238E27FC236}">
                <a16:creationId xmlns:a16="http://schemas.microsoft.com/office/drawing/2014/main" id="{2FED98E2-35CD-4D42-BD7D-C4BB782F8104}"/>
              </a:ext>
            </a:extLst>
          </p:cNvPr>
          <p:cNvPicPr>
            <a:picLocks noChangeAspect="1"/>
          </p:cNvPicPr>
          <p:nvPr/>
        </p:nvPicPr>
        <p:blipFill>
          <a:blip r:embed="rId2"/>
          <a:stretch>
            <a:fillRect/>
          </a:stretch>
        </p:blipFill>
        <p:spPr>
          <a:xfrm>
            <a:off x="10930" y="0"/>
            <a:ext cx="12170139" cy="6858000"/>
          </a:xfrm>
          <a:prstGeom prst="rect">
            <a:avLst/>
          </a:prstGeom>
        </p:spPr>
      </p:pic>
    </p:spTree>
    <p:extLst>
      <p:ext uri="{BB962C8B-B14F-4D97-AF65-F5344CB8AC3E}">
        <p14:creationId xmlns:p14="http://schemas.microsoft.com/office/powerpoint/2010/main" val="143881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BCB6B9-A9F0-4732-8817-064B96B7CA21}"/>
              </a:ext>
            </a:extLst>
          </p:cNvPr>
          <p:cNvSpPr>
            <a:spLocks noGrp="1"/>
          </p:cNvSpPr>
          <p:nvPr>
            <p:ph type="title"/>
          </p:nvPr>
        </p:nvSpPr>
        <p:spPr>
          <a:xfrm>
            <a:off x="838200" y="1606063"/>
            <a:ext cx="10515600" cy="3036276"/>
          </a:xfrm>
        </p:spPr>
        <p:txBody>
          <a:bodyPr>
            <a:normAutofit/>
          </a:bodyPr>
          <a:lstStyle/>
          <a:p>
            <a:pPr algn="ctr"/>
            <a:r>
              <a:rPr lang="fi-FI" dirty="0" err="1">
                <a:solidFill>
                  <a:schemeClr val="bg1"/>
                </a:solidFill>
              </a:rPr>
              <a:t>Organisationerna</a:t>
            </a:r>
            <a:r>
              <a:rPr lang="fi-FI" dirty="0">
                <a:solidFill>
                  <a:schemeClr val="bg1"/>
                </a:solidFill>
              </a:rPr>
              <a:t> </a:t>
            </a:r>
            <a:r>
              <a:rPr lang="fi-FI" dirty="0" err="1">
                <a:solidFill>
                  <a:schemeClr val="bg1"/>
                </a:solidFill>
              </a:rPr>
              <a:t>utgör</a:t>
            </a:r>
            <a:r>
              <a:rPr lang="fi-FI" dirty="0">
                <a:solidFill>
                  <a:schemeClr val="bg1"/>
                </a:solidFill>
              </a:rPr>
              <a:t> en del av </a:t>
            </a:r>
            <a:r>
              <a:rPr lang="fi-FI" sz="6000" dirty="0" err="1">
                <a:solidFill>
                  <a:schemeClr val="bg1"/>
                </a:solidFill>
              </a:rPr>
              <a:t>välfärdsområdenas</a:t>
            </a:r>
            <a:r>
              <a:rPr lang="fi-FI" sz="6000" dirty="0">
                <a:solidFill>
                  <a:schemeClr val="bg1"/>
                </a:solidFill>
              </a:rPr>
              <a:t> </a:t>
            </a:r>
            <a:r>
              <a:rPr lang="fi-FI" sz="6000" dirty="0" err="1">
                <a:solidFill>
                  <a:schemeClr val="bg1"/>
                </a:solidFill>
              </a:rPr>
              <a:t>och</a:t>
            </a:r>
            <a:r>
              <a:rPr lang="fi-FI" sz="6000" dirty="0">
                <a:solidFill>
                  <a:schemeClr val="bg1"/>
                </a:solidFill>
              </a:rPr>
              <a:t> </a:t>
            </a:r>
            <a:r>
              <a:rPr lang="fi-FI" sz="6000" dirty="0" err="1">
                <a:solidFill>
                  <a:schemeClr val="bg1"/>
                </a:solidFill>
              </a:rPr>
              <a:t>kommunernas</a:t>
            </a:r>
            <a:r>
              <a:rPr lang="fi-FI" sz="6000" dirty="0">
                <a:solidFill>
                  <a:schemeClr val="bg1"/>
                </a:solidFill>
              </a:rPr>
              <a:t> </a:t>
            </a:r>
            <a:r>
              <a:rPr lang="fi-FI" dirty="0" err="1">
                <a:solidFill>
                  <a:schemeClr val="bg1"/>
                </a:solidFill>
              </a:rPr>
              <a:t>livskraft</a:t>
            </a:r>
            <a:endParaRPr lang="fi-FI" dirty="0">
              <a:solidFill>
                <a:schemeClr val="bg1"/>
              </a:solidFill>
            </a:endParaRPr>
          </a:p>
        </p:txBody>
      </p:sp>
    </p:spTree>
    <p:extLst>
      <p:ext uri="{BB962C8B-B14F-4D97-AF65-F5344CB8AC3E}">
        <p14:creationId xmlns:p14="http://schemas.microsoft.com/office/powerpoint/2010/main" val="3463037017"/>
      </p:ext>
    </p:extLst>
  </p:cSld>
  <p:clrMapOvr>
    <a:masterClrMapping/>
  </p:clrMapOvr>
</p:sld>
</file>

<file path=ppt/theme/theme1.xml><?xml version="1.0" encoding="utf-8"?>
<a:theme xmlns:a="http://schemas.openxmlformats.org/drawingml/2006/main" name="1_Office-teema">
  <a:themeElements>
    <a:clrScheme name="SOTE muutostuki">
      <a:dk1>
        <a:sysClr val="windowText" lastClr="000000"/>
      </a:dk1>
      <a:lt1>
        <a:sysClr val="window" lastClr="FFFFFF"/>
      </a:lt1>
      <a:dk2>
        <a:srgbClr val="323232"/>
      </a:dk2>
      <a:lt2>
        <a:srgbClr val="F2F2F2"/>
      </a:lt2>
      <a:accent1>
        <a:srgbClr val="E5007D"/>
      </a:accent1>
      <a:accent2>
        <a:srgbClr val="0073AE"/>
      </a:accent2>
      <a:accent3>
        <a:srgbClr val="DBD822"/>
      </a:accent3>
      <a:accent4>
        <a:srgbClr val="C94137"/>
      </a:accent4>
      <a:accent5>
        <a:srgbClr val="ED8364"/>
      </a:accent5>
      <a:accent6>
        <a:srgbClr val="1DBFD7"/>
      </a:accent6>
      <a:hlink>
        <a:srgbClr val="0563C1"/>
      </a:hlink>
      <a:folHlink>
        <a:srgbClr val="954F72"/>
      </a:folHlink>
    </a:clrScheme>
    <a:fontScheme name="muutostuki">
      <a:majorFont>
        <a:latin typeface="Tahom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Emuutostuki_pohja" id="{4F5DFDD0-8A43-4258-BED5-B17D0EEFAAFA}" vid="{8B263D94-D3E0-49DF-94A2-217F8F1EBB2B}"/>
    </a:ext>
  </a:extLst>
</a:theme>
</file>

<file path=ppt/theme/theme2.xml><?xml version="1.0" encoding="utf-8"?>
<a:theme xmlns:a="http://schemas.openxmlformats.org/drawingml/2006/main" name="5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2">
      <a:majorFont>
        <a:latin typeface="VAG Rounded Std Thin"/>
        <a:ea typeface=""/>
        <a:cs typeface=""/>
      </a:majorFont>
      <a:minorFont>
        <a:latin typeface="VAG Rounded Std Th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68E5A5D-4C15-BC4B-9189-0F48DFDCA75F}" vid="{5557DFFE-26DC-8C49-B65B-754D0E573B39}"/>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85c538-2843-4b4b-9083-e05edfebdf7f">
      <UserInfo>
        <DisplayName>Janne Haikari</DisplayName>
        <AccountId>20</AccountId>
        <AccountType/>
      </UserInfo>
      <UserInfo>
        <DisplayName>Anita Hahl-Weckström</DisplayName>
        <AccountId>17</AccountId>
        <AccountType/>
      </UserInfo>
      <UserInfo>
        <DisplayName>Etätyöhuone: Järjestöjen sote-muutostuki - Jäsenet</DisplayName>
        <AccountId>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A237F591212C5D4EB833AFCD38C80B28" ma:contentTypeVersion="13" ma:contentTypeDescription="Luo uusi asiakirja." ma:contentTypeScope="" ma:versionID="a28896889ffd0d7dffb6a2637586fca9">
  <xsd:schema xmlns:xsd="http://www.w3.org/2001/XMLSchema" xmlns:xs="http://www.w3.org/2001/XMLSchema" xmlns:p="http://schemas.microsoft.com/office/2006/metadata/properties" xmlns:ns3="7bc1121b-e0ed-4208-9c6a-ca53eafd1231" xmlns:ns4="2685c538-2843-4b4b-9083-e05edfebdf7f" targetNamespace="http://schemas.microsoft.com/office/2006/metadata/properties" ma:root="true" ma:fieldsID="92eca20209ec0d383a355c2bd9b4c009" ns3:_="" ns4:_="">
    <xsd:import namespace="7bc1121b-e0ed-4208-9c6a-ca53eafd1231"/>
    <xsd:import namespace="2685c538-2843-4b4b-9083-e05edfebdf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1121b-e0ed-4208-9c6a-ca53eafd1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85c538-2843-4b4b-9083-e05edfebdf7f"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D88FE-ACD4-4DE7-962B-66678DF0C96D}">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7bc1121b-e0ed-4208-9c6a-ca53eafd1231"/>
    <ds:schemaRef ds:uri="http://www.w3.org/XML/1998/namespace"/>
    <ds:schemaRef ds:uri="2685c538-2843-4b4b-9083-e05edfebdf7f"/>
    <ds:schemaRef ds:uri="http://purl.org/dc/term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8ED40345-A49E-4D63-B333-68D930B94D15}">
  <ds:schemaRefs>
    <ds:schemaRef ds:uri="http://schemas.microsoft.com/sharepoint/v3/contenttype/forms"/>
  </ds:schemaRefs>
</ds:datastoreItem>
</file>

<file path=customXml/itemProps3.xml><?xml version="1.0" encoding="utf-8"?>
<ds:datastoreItem xmlns:ds="http://schemas.openxmlformats.org/officeDocument/2006/customXml" ds:itemID="{383737CF-CC30-41A3-8463-2D512330D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1121b-e0ed-4208-9c6a-ca53eafd1231"/>
    <ds:schemaRef ds:uri="2685c538-2843-4b4b-9083-e05edfebdf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7781</TotalTime>
  <Words>1915</Words>
  <Application>Microsoft Macintosh PowerPoint</Application>
  <PresentationFormat>Bredbild</PresentationFormat>
  <Paragraphs>200</Paragraphs>
  <Slides>37</Slides>
  <Notes>5</Notes>
  <HiddenSlides>0</HiddenSlides>
  <MMClips>0</MMClips>
  <ScaleCrop>false</ScaleCrop>
  <HeadingPairs>
    <vt:vector size="6" baseType="variant">
      <vt:variant>
        <vt:lpstr>Använt teckensnitt</vt:lpstr>
      </vt:variant>
      <vt:variant>
        <vt:i4>17</vt:i4>
      </vt:variant>
      <vt:variant>
        <vt:lpstr>Tema</vt:lpstr>
      </vt:variant>
      <vt:variant>
        <vt:i4>2</vt:i4>
      </vt:variant>
      <vt:variant>
        <vt:lpstr>Bildrubriker</vt:lpstr>
      </vt:variant>
      <vt:variant>
        <vt:i4>37</vt:i4>
      </vt:variant>
    </vt:vector>
  </HeadingPairs>
  <TitlesOfParts>
    <vt:vector size="56" baseType="lpstr">
      <vt:lpstr>-apple-system</vt:lpstr>
      <vt:lpstr>Arial</vt:lpstr>
      <vt:lpstr>Calibri</vt:lpstr>
      <vt:lpstr>Helvetica Neue</vt:lpstr>
      <vt:lpstr>IntervalSansProRegular</vt:lpstr>
      <vt:lpstr>myriad-pro</vt:lpstr>
      <vt:lpstr>Overpass</vt:lpstr>
      <vt:lpstr>Raleway</vt:lpstr>
      <vt:lpstr>Roboto</vt:lpstr>
      <vt:lpstr>Segoe UI</vt:lpstr>
      <vt:lpstr>SegoeUI</vt:lpstr>
      <vt:lpstr>source sans pro</vt:lpstr>
      <vt:lpstr>Tahoma</vt:lpstr>
      <vt:lpstr>Times New Roman</vt:lpstr>
      <vt:lpstr>VAG Rounded Std</vt:lpstr>
      <vt:lpstr>VAG Rounded Std Thin</vt:lpstr>
      <vt:lpstr>var(--yja-heading-font-family, myriad-pro-condensed)</vt:lpstr>
      <vt:lpstr>1_Office-teema</vt:lpstr>
      <vt:lpstr>5_Mukautettu suunnittelumalli</vt:lpstr>
      <vt:lpstr>    DUV-dag 13.4.2024 Vasa  </vt:lpstr>
      <vt:lpstr>Satakunnan yhteisökeskus https://www.yhteisokeskus.fi/</vt:lpstr>
      <vt:lpstr>Organisationernas sote-förändringsstöd </vt:lpstr>
      <vt:lpstr>Målsättningar</vt:lpstr>
      <vt:lpstr> Välfärdsområdet + förening = sant? </vt:lpstr>
      <vt:lpstr>Välfärdsområdena, kommunerna och social- och hälsovårds- organisationerna har ett gemensamt mål, människornas välbefinnande. </vt:lpstr>
      <vt:lpstr>Över en miljon personer delaktiga i organisationerna</vt:lpstr>
      <vt:lpstr>Organisationers verksamhet stöder välfärdsområdena 2/2</vt:lpstr>
      <vt:lpstr>Organisationerna utgör en del av välfärdsområdenas och kommunernas livskraft</vt:lpstr>
      <vt:lpstr>Tähän kuvakollaasi</vt:lpstr>
      <vt:lpstr>Välfärdsområden –  Möjligheter att delta och påverka</vt:lpstr>
      <vt:lpstr> Välfärdsområden - Invånarnas möjligheter att delta och påverka  </vt:lpstr>
      <vt:lpstr> Välfärdsområden - Invånarnas möjligheter att delta och påverka  </vt:lpstr>
      <vt:lpstr>Välfärdsplan och -berättelse</vt:lpstr>
      <vt:lpstr>Välfärdsplan och -berättelse</vt:lpstr>
      <vt:lpstr>Hur främja samarbetet mellan välfärdsområden och organisationer?</vt:lpstr>
      <vt:lpstr>Vad säger A.I.?</vt:lpstr>
      <vt:lpstr>10 intressanta idéer för välfärdsområdenas och civilsamhällets samarbete: </vt:lpstr>
      <vt:lpstr>Fortsättning…</vt:lpstr>
      <vt:lpstr>Om organisationsbidrag</vt:lpstr>
      <vt:lpstr>Organisationsbidrag: utgångspunkter 1</vt:lpstr>
      <vt:lpstr>Organisationsbidrag: utgångspunkter 2</vt:lpstr>
      <vt:lpstr>Organisationsbidrag: observationer 1</vt:lpstr>
      <vt:lpstr>Organisationsbidrag: observationer 2</vt:lpstr>
      <vt:lpstr>Hur kunde man samarbeta gällande organisationsbidrag?</vt:lpstr>
      <vt:lpstr>    </vt:lpstr>
      <vt:lpstr>Vad handlar det om?</vt:lpstr>
      <vt:lpstr>Kom med på linjerna 24.4.2024</vt:lpstr>
      <vt:lpstr>PowerPoint-presentation</vt:lpstr>
      <vt:lpstr>Att notera:</vt:lpstr>
      <vt:lpstr>Nu lönar det sig att…</vt:lpstr>
      <vt:lpstr>PowerPoint-presentation</vt:lpstr>
      <vt:lpstr>Vad är Lähellä.fi?</vt:lpstr>
      <vt:lpstr> SDL Servicedatalagret (fi:PTV)  </vt:lpstr>
      <vt:lpstr>PowerPoint-presentation</vt:lpstr>
      <vt:lpstr>Tack!</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Sote-järjestöt kuntien ja hyvinvointialueiden tukena</dc:title>
  <dc:creator>Sirkku Aalto</dc:creator>
  <cp:lastModifiedBy>Kirsi Ala-Jaakkola</cp:lastModifiedBy>
  <cp:revision>51</cp:revision>
  <dcterms:created xsi:type="dcterms:W3CDTF">2021-10-05T17:05:46Z</dcterms:created>
  <dcterms:modified xsi:type="dcterms:W3CDTF">2024-04-13T05:39:59Z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0x010100A237F591212C5D4EB833AFCD38C80B28</vt:lpwstr>
  </property>
</Properties>
</file>